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2" r:id="rId2"/>
    <p:sldId id="264" r:id="rId3"/>
    <p:sldId id="308" r:id="rId4"/>
    <p:sldId id="299" r:id="rId5"/>
    <p:sldId id="309" r:id="rId6"/>
    <p:sldId id="312" r:id="rId7"/>
    <p:sldId id="315" r:id="rId8"/>
    <p:sldId id="313" r:id="rId9"/>
    <p:sldId id="317" r:id="rId10"/>
    <p:sldId id="314" r:id="rId11"/>
    <p:sldId id="310" r:id="rId12"/>
    <p:sldId id="311" r:id="rId13"/>
    <p:sldId id="259" r:id="rId14"/>
  </p:sldIdLst>
  <p:sldSz cx="9906000" cy="6858000" type="A4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88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3" autoAdjust="0"/>
    <p:restoredTop sz="87971" autoAdjust="0"/>
  </p:normalViewPr>
  <p:slideViewPr>
    <p:cSldViewPr>
      <p:cViewPr varScale="1">
        <p:scale>
          <a:sx n="56" d="100"/>
          <a:sy n="56" d="100"/>
        </p:scale>
        <p:origin x="48" y="5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86826723904152E-2"/>
          <c:y val="4.2562383209995211E-2"/>
          <c:w val="0.89262634655219175"/>
          <c:h val="0.674539883167773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 (มูลค่าเพิ่ม)</c:v>
                </c:pt>
              </c:strCache>
            </c:strRef>
          </c:tx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Sheet1!$B$19:$B$49</c:f>
              <c:numCache>
                <c:formatCode>0.00</c:formatCode>
                <c:ptCount val="31"/>
                <c:pt idx="0">
                  <c:v>111.55788054504356</c:v>
                </c:pt>
                <c:pt idx="1">
                  <c:v>110.99757727645647</c:v>
                </c:pt>
                <c:pt idx="2">
                  <c:v>125.13376877643553</c:v>
                </c:pt>
                <c:pt idx="3">
                  <c:v>99.960298537530647</c:v>
                </c:pt>
                <c:pt idx="4">
                  <c:v>115.01742696709019</c:v>
                </c:pt>
                <c:pt idx="5" formatCode="General">
                  <c:v>111.76</c:v>
                </c:pt>
                <c:pt idx="6" formatCode="General">
                  <c:v>109.16</c:v>
                </c:pt>
                <c:pt idx="7" formatCode="General">
                  <c:v>112.94</c:v>
                </c:pt>
                <c:pt idx="8" formatCode="General">
                  <c:v>114.59</c:v>
                </c:pt>
                <c:pt idx="9" formatCode="General">
                  <c:v>109.31</c:v>
                </c:pt>
                <c:pt idx="10" formatCode="General">
                  <c:v>116.83</c:v>
                </c:pt>
                <c:pt idx="11" formatCode="General">
                  <c:v>109.88</c:v>
                </c:pt>
                <c:pt idx="12" formatCode="General">
                  <c:v>115.65</c:v>
                </c:pt>
                <c:pt idx="13" formatCode="General">
                  <c:v>117.26</c:v>
                </c:pt>
                <c:pt idx="14" formatCode="General">
                  <c:v>128.80000000000001</c:v>
                </c:pt>
                <c:pt idx="15" formatCode="General">
                  <c:v>103.28</c:v>
                </c:pt>
                <c:pt idx="16" formatCode="General">
                  <c:v>117.92</c:v>
                </c:pt>
                <c:pt idx="17" formatCode="General">
                  <c:v>115.9</c:v>
                </c:pt>
                <c:pt idx="18" formatCode="General">
                  <c:v>112.6</c:v>
                </c:pt>
                <c:pt idx="19" formatCode="General">
                  <c:v>113.04</c:v>
                </c:pt>
                <c:pt idx="20" formatCode="General">
                  <c:v>111.2</c:v>
                </c:pt>
                <c:pt idx="21" formatCode="General">
                  <c:v>112.79</c:v>
                </c:pt>
                <c:pt idx="22" formatCode="General">
                  <c:v>116.57</c:v>
                </c:pt>
                <c:pt idx="23" formatCode="General">
                  <c:v>112.54</c:v>
                </c:pt>
                <c:pt idx="24" formatCode="General">
                  <c:v>107.99</c:v>
                </c:pt>
                <c:pt idx="25" formatCode="General">
                  <c:v>105.24</c:v>
                </c:pt>
                <c:pt idx="26" formatCode="General">
                  <c:v>115.68</c:v>
                </c:pt>
                <c:pt idx="27" formatCode="General">
                  <c:v>95.91</c:v>
                </c:pt>
                <c:pt idx="28" formatCode="General">
                  <c:v>103.68</c:v>
                </c:pt>
                <c:pt idx="29" formatCode="General">
                  <c:v>100.49</c:v>
                </c:pt>
                <c:pt idx="30" formatCode="General">
                  <c:v>100.07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B-40E5-8C41-58C6EFB8CF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ดัชนีผลผลิต (มูลค่าผลผลิต)</c:v>
                </c:pt>
              </c:strCache>
            </c:strRef>
          </c:tx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Sheet1!$C$19:$C$49</c:f>
              <c:numCache>
                <c:formatCode>0.00</c:formatCode>
                <c:ptCount val="31"/>
                <c:pt idx="0">
                  <c:v>105.65530927955898</c:v>
                </c:pt>
                <c:pt idx="1">
                  <c:v>106.75307843454246</c:v>
                </c:pt>
                <c:pt idx="2">
                  <c:v>121.07422821351099</c:v>
                </c:pt>
                <c:pt idx="3">
                  <c:v>96.645146605446087</c:v>
                </c:pt>
                <c:pt idx="4">
                  <c:v>111.21560313573808</c:v>
                </c:pt>
                <c:pt idx="5" formatCode="General">
                  <c:v>107.92</c:v>
                </c:pt>
                <c:pt idx="6" formatCode="General">
                  <c:v>104.72</c:v>
                </c:pt>
                <c:pt idx="7" formatCode="General">
                  <c:v>107.38</c:v>
                </c:pt>
                <c:pt idx="8" formatCode="General">
                  <c:v>109</c:v>
                </c:pt>
                <c:pt idx="9" formatCode="General">
                  <c:v>104.43</c:v>
                </c:pt>
                <c:pt idx="10" formatCode="General">
                  <c:v>111.8</c:v>
                </c:pt>
                <c:pt idx="11" formatCode="General">
                  <c:v>103.64</c:v>
                </c:pt>
                <c:pt idx="12" formatCode="General">
                  <c:v>112.61</c:v>
                </c:pt>
                <c:pt idx="13" formatCode="General">
                  <c:v>114.67</c:v>
                </c:pt>
                <c:pt idx="14" formatCode="General">
                  <c:v>127.13</c:v>
                </c:pt>
                <c:pt idx="15" formatCode="General">
                  <c:v>100.62</c:v>
                </c:pt>
                <c:pt idx="16" formatCode="General">
                  <c:v>117.7</c:v>
                </c:pt>
                <c:pt idx="17" formatCode="General">
                  <c:v>115.23</c:v>
                </c:pt>
                <c:pt idx="18" formatCode="General">
                  <c:v>112.1</c:v>
                </c:pt>
                <c:pt idx="19" formatCode="General">
                  <c:v>111.27</c:v>
                </c:pt>
                <c:pt idx="20" formatCode="General">
                  <c:v>110.97</c:v>
                </c:pt>
                <c:pt idx="21" formatCode="General">
                  <c:v>115.38</c:v>
                </c:pt>
                <c:pt idx="22" formatCode="General">
                  <c:v>118.2</c:v>
                </c:pt>
                <c:pt idx="23" formatCode="General">
                  <c:v>111.22</c:v>
                </c:pt>
                <c:pt idx="24" formatCode="General">
                  <c:v>107.64</c:v>
                </c:pt>
                <c:pt idx="25" formatCode="General">
                  <c:v>104.84</c:v>
                </c:pt>
                <c:pt idx="26" formatCode="General">
                  <c:v>115.09</c:v>
                </c:pt>
                <c:pt idx="27" formatCode="General">
                  <c:v>95.4</c:v>
                </c:pt>
                <c:pt idx="28" formatCode="General">
                  <c:v>103.9</c:v>
                </c:pt>
                <c:pt idx="29" formatCode="General">
                  <c:v>100.5</c:v>
                </c:pt>
                <c:pt idx="30" formatCode="General">
                  <c:v>100.28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9B-40E5-8C41-58C6EFB8CF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ดัชนีการส่งสินค้า</c:v>
                </c:pt>
              </c:strCache>
            </c:strRef>
          </c:tx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Sheet1!$D$19:$D$49</c:f>
              <c:numCache>
                <c:formatCode>0.00</c:formatCode>
                <c:ptCount val="31"/>
                <c:pt idx="0">
                  <c:v>103.65519464955396</c:v>
                </c:pt>
                <c:pt idx="1">
                  <c:v>107.09478491195465</c:v>
                </c:pt>
                <c:pt idx="2">
                  <c:v>120.94844810308577</c:v>
                </c:pt>
                <c:pt idx="3">
                  <c:v>95.657567190471525</c:v>
                </c:pt>
                <c:pt idx="4">
                  <c:v>109.5954785233947</c:v>
                </c:pt>
                <c:pt idx="5" formatCode="General">
                  <c:v>109.85</c:v>
                </c:pt>
                <c:pt idx="6" formatCode="General">
                  <c:v>105.37</c:v>
                </c:pt>
                <c:pt idx="7" formatCode="General">
                  <c:v>109.85</c:v>
                </c:pt>
                <c:pt idx="8" formatCode="General">
                  <c:v>111.27</c:v>
                </c:pt>
                <c:pt idx="9" formatCode="General">
                  <c:v>105.24</c:v>
                </c:pt>
                <c:pt idx="10" formatCode="General">
                  <c:v>111.16</c:v>
                </c:pt>
                <c:pt idx="11" formatCode="General">
                  <c:v>108.21</c:v>
                </c:pt>
                <c:pt idx="12" formatCode="General">
                  <c:v>109.52</c:v>
                </c:pt>
                <c:pt idx="13" formatCode="General">
                  <c:v>113.04</c:v>
                </c:pt>
                <c:pt idx="14" formatCode="General">
                  <c:v>125.49</c:v>
                </c:pt>
                <c:pt idx="15" formatCode="General">
                  <c:v>102.53</c:v>
                </c:pt>
                <c:pt idx="16" formatCode="General">
                  <c:v>114.28</c:v>
                </c:pt>
                <c:pt idx="17" formatCode="General">
                  <c:v>116.77</c:v>
                </c:pt>
                <c:pt idx="18" formatCode="General">
                  <c:v>111.62</c:v>
                </c:pt>
                <c:pt idx="19" formatCode="General">
                  <c:v>111.97</c:v>
                </c:pt>
                <c:pt idx="20" formatCode="General">
                  <c:v>110.12</c:v>
                </c:pt>
                <c:pt idx="21" formatCode="General">
                  <c:v>114.97</c:v>
                </c:pt>
                <c:pt idx="22" formatCode="General">
                  <c:v>117.9</c:v>
                </c:pt>
                <c:pt idx="23" formatCode="General">
                  <c:v>112.36</c:v>
                </c:pt>
                <c:pt idx="24" formatCode="General">
                  <c:v>100.25</c:v>
                </c:pt>
                <c:pt idx="25" formatCode="General">
                  <c:v>101.19</c:v>
                </c:pt>
                <c:pt idx="26" formatCode="General">
                  <c:v>114.84</c:v>
                </c:pt>
                <c:pt idx="27" formatCode="General">
                  <c:v>96.86</c:v>
                </c:pt>
                <c:pt idx="28" formatCode="General">
                  <c:v>105.77</c:v>
                </c:pt>
                <c:pt idx="29" formatCode="General">
                  <c:v>104.77</c:v>
                </c:pt>
                <c:pt idx="30" formatCode="General">
                  <c:v>102.17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9B-40E5-8C41-58C6EFB8CF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ดัชนีแรงงานอุตสาหกรรม</c:v>
                </c:pt>
              </c:strCache>
            </c:strRef>
          </c:tx>
          <c:marker>
            <c:symbol val="diamond"/>
            <c:size val="7"/>
          </c:marker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Sheet1!$E$19:$E$49</c:f>
              <c:numCache>
                <c:formatCode>0.00</c:formatCode>
                <c:ptCount val="31"/>
                <c:pt idx="0">
                  <c:v>103.51017830632333</c:v>
                </c:pt>
                <c:pt idx="1">
                  <c:v>101.12528984556346</c:v>
                </c:pt>
                <c:pt idx="2">
                  <c:v>107.72158524605156</c:v>
                </c:pt>
                <c:pt idx="3">
                  <c:v>92.603646947953862</c:v>
                </c:pt>
                <c:pt idx="4">
                  <c:v>102.52307499487178</c:v>
                </c:pt>
                <c:pt idx="5" formatCode="General">
                  <c:v>104</c:v>
                </c:pt>
                <c:pt idx="6" formatCode="General">
                  <c:v>100.27</c:v>
                </c:pt>
                <c:pt idx="7" formatCode="General">
                  <c:v>101.96</c:v>
                </c:pt>
                <c:pt idx="8" formatCode="General">
                  <c:v>103.41</c:v>
                </c:pt>
                <c:pt idx="9" formatCode="General">
                  <c:v>98.82</c:v>
                </c:pt>
                <c:pt idx="10" formatCode="General">
                  <c:v>101.13</c:v>
                </c:pt>
                <c:pt idx="11" formatCode="General">
                  <c:v>102.22</c:v>
                </c:pt>
                <c:pt idx="12" formatCode="General">
                  <c:v>105.21</c:v>
                </c:pt>
                <c:pt idx="13" formatCode="General">
                  <c:v>103.59</c:v>
                </c:pt>
                <c:pt idx="14" formatCode="General">
                  <c:v>108.13</c:v>
                </c:pt>
                <c:pt idx="15" formatCode="General">
                  <c:v>97.84</c:v>
                </c:pt>
                <c:pt idx="16" formatCode="General">
                  <c:v>103.11</c:v>
                </c:pt>
                <c:pt idx="17" formatCode="General">
                  <c:v>104.53</c:v>
                </c:pt>
                <c:pt idx="18" formatCode="General">
                  <c:v>101.28</c:v>
                </c:pt>
                <c:pt idx="19" formatCode="General">
                  <c:v>100.56</c:v>
                </c:pt>
                <c:pt idx="20" formatCode="General">
                  <c:v>101.9</c:v>
                </c:pt>
                <c:pt idx="21" formatCode="General">
                  <c:v>101.01</c:v>
                </c:pt>
                <c:pt idx="22" formatCode="General">
                  <c:v>102.61</c:v>
                </c:pt>
                <c:pt idx="23" formatCode="General">
                  <c:v>106.4</c:v>
                </c:pt>
                <c:pt idx="24" formatCode="General">
                  <c:v>104.08</c:v>
                </c:pt>
                <c:pt idx="25" formatCode="General">
                  <c:v>101.37</c:v>
                </c:pt>
                <c:pt idx="26" formatCode="General">
                  <c:v>105.9</c:v>
                </c:pt>
                <c:pt idx="27" formatCode="General">
                  <c:v>97.22</c:v>
                </c:pt>
                <c:pt idx="28" formatCode="General">
                  <c:v>101.24</c:v>
                </c:pt>
                <c:pt idx="29" formatCode="General">
                  <c:v>101.73</c:v>
                </c:pt>
                <c:pt idx="30" formatCode="General">
                  <c:v>101.38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9B-40E5-8C41-58C6EFB8C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75104"/>
        <c:axId val="40816150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ดัชนีผลิตภาพแรงงานอุตสาหกรรม 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Sheet1!$F$19:$F$49</c:f>
              <c:numCache>
                <c:formatCode>0.00</c:formatCode>
                <c:ptCount val="31"/>
                <c:pt idx="0">
                  <c:v>100.32257063475203</c:v>
                </c:pt>
                <c:pt idx="1">
                  <c:v>100.26819349824106</c:v>
                </c:pt>
                <c:pt idx="2">
                  <c:v>105.86801669044824</c:v>
                </c:pt>
                <c:pt idx="3">
                  <c:v>99.19217524387156</c:v>
                </c:pt>
                <c:pt idx="4">
                  <c:v>100.99212855403282</c:v>
                </c:pt>
                <c:pt idx="5" formatCode="General">
                  <c:v>97.98</c:v>
                </c:pt>
                <c:pt idx="6" formatCode="General">
                  <c:v>97.88</c:v>
                </c:pt>
                <c:pt idx="7" formatCode="General">
                  <c:v>98.54</c:v>
                </c:pt>
                <c:pt idx="8" formatCode="General">
                  <c:v>101.27</c:v>
                </c:pt>
                <c:pt idx="9" formatCode="General">
                  <c:v>98.63</c:v>
                </c:pt>
                <c:pt idx="10" formatCode="General">
                  <c:v>103.56</c:v>
                </c:pt>
                <c:pt idx="11" formatCode="General">
                  <c:v>102.11</c:v>
                </c:pt>
                <c:pt idx="12" formatCode="General">
                  <c:v>107.14</c:v>
                </c:pt>
                <c:pt idx="13" formatCode="General">
                  <c:v>107.47</c:v>
                </c:pt>
                <c:pt idx="14" formatCode="General">
                  <c:v>113.28</c:v>
                </c:pt>
                <c:pt idx="15" formatCode="General">
                  <c:v>102.92</c:v>
                </c:pt>
                <c:pt idx="16" formatCode="General">
                  <c:v>111.27</c:v>
                </c:pt>
                <c:pt idx="17" formatCode="General">
                  <c:v>106.89</c:v>
                </c:pt>
                <c:pt idx="18" formatCode="General">
                  <c:v>105.78</c:v>
                </c:pt>
                <c:pt idx="19" formatCode="General">
                  <c:v>106.07</c:v>
                </c:pt>
                <c:pt idx="20" formatCode="General">
                  <c:v>105.14</c:v>
                </c:pt>
                <c:pt idx="21" formatCode="General">
                  <c:v>103.71</c:v>
                </c:pt>
                <c:pt idx="22" formatCode="General">
                  <c:v>107.58</c:v>
                </c:pt>
                <c:pt idx="23" formatCode="General">
                  <c:v>104.8</c:v>
                </c:pt>
                <c:pt idx="24" formatCode="General">
                  <c:v>100.25</c:v>
                </c:pt>
                <c:pt idx="25" formatCode="General">
                  <c:v>99.01</c:v>
                </c:pt>
                <c:pt idx="26" formatCode="General">
                  <c:v>105.2</c:v>
                </c:pt>
                <c:pt idx="27" formatCode="General">
                  <c:v>96.52</c:v>
                </c:pt>
                <c:pt idx="28" formatCode="General">
                  <c:v>100.59</c:v>
                </c:pt>
                <c:pt idx="29" formatCode="General">
                  <c:v>96.17</c:v>
                </c:pt>
                <c:pt idx="30" formatCode="General">
                  <c:v>97.99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9B-40E5-8C41-58C6EFB8CF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ดัชนีสินค้าสำเร็จรูปคงคลัง</c:v>
                </c:pt>
              </c:strCache>
            </c:strRef>
          </c:tx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Sheet1!$G$19:$G$49</c:f>
              <c:numCache>
                <c:formatCode>0.00</c:formatCode>
                <c:ptCount val="31"/>
                <c:pt idx="0">
                  <c:v>106.24112667079179</c:v>
                </c:pt>
                <c:pt idx="1">
                  <c:v>106.52354236178482</c:v>
                </c:pt>
                <c:pt idx="2">
                  <c:v>104.24138322584027</c:v>
                </c:pt>
                <c:pt idx="3">
                  <c:v>104.26578149138678</c:v>
                </c:pt>
                <c:pt idx="4">
                  <c:v>107.90087294749104</c:v>
                </c:pt>
                <c:pt idx="5" formatCode="General">
                  <c:v>106.39</c:v>
                </c:pt>
                <c:pt idx="6" formatCode="General">
                  <c:v>108.76</c:v>
                </c:pt>
                <c:pt idx="7" formatCode="General">
                  <c:v>111.39</c:v>
                </c:pt>
                <c:pt idx="8" formatCode="General">
                  <c:v>107.04</c:v>
                </c:pt>
                <c:pt idx="9" formatCode="General">
                  <c:v>108.2</c:v>
                </c:pt>
                <c:pt idx="10" formatCode="General">
                  <c:v>113.84</c:v>
                </c:pt>
                <c:pt idx="11" formatCode="General">
                  <c:v>101.95</c:v>
                </c:pt>
                <c:pt idx="12" formatCode="General">
                  <c:v>105.52</c:v>
                </c:pt>
                <c:pt idx="13" formatCode="General">
                  <c:v>104.59</c:v>
                </c:pt>
                <c:pt idx="14" formatCode="General">
                  <c:v>96.04</c:v>
                </c:pt>
                <c:pt idx="15" formatCode="General">
                  <c:v>107.69</c:v>
                </c:pt>
                <c:pt idx="16" formatCode="General">
                  <c:v>105.85</c:v>
                </c:pt>
                <c:pt idx="17" formatCode="General">
                  <c:v>97.33</c:v>
                </c:pt>
                <c:pt idx="18" formatCode="General">
                  <c:v>105.9</c:v>
                </c:pt>
                <c:pt idx="19" formatCode="General">
                  <c:v>109.55</c:v>
                </c:pt>
                <c:pt idx="20" formatCode="General">
                  <c:v>114.64</c:v>
                </c:pt>
                <c:pt idx="21" formatCode="General">
                  <c:v>115.84</c:v>
                </c:pt>
                <c:pt idx="22" formatCode="General">
                  <c:v>108.54</c:v>
                </c:pt>
                <c:pt idx="23" formatCode="General">
                  <c:v>111.23</c:v>
                </c:pt>
                <c:pt idx="24" formatCode="General">
                  <c:v>138.28</c:v>
                </c:pt>
                <c:pt idx="25" formatCode="General">
                  <c:v>140.47</c:v>
                </c:pt>
                <c:pt idx="26" formatCode="General">
                  <c:v>118.46</c:v>
                </c:pt>
                <c:pt idx="27" formatCode="General">
                  <c:v>135.25</c:v>
                </c:pt>
                <c:pt idx="28" formatCode="General">
                  <c:v>132.96</c:v>
                </c:pt>
                <c:pt idx="29" formatCode="General">
                  <c:v>128.83000000000001</c:v>
                </c:pt>
                <c:pt idx="30" formatCode="General">
                  <c:v>129.54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9B-40E5-8C41-58C6EFB8CF0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cat>
            <c:numRef>
              <c:f>Sheet1!$A$19:$A$49</c:f>
              <c:numCache>
                <c:formatCode>[$-409]mmm\-yy;@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</c:numCache>
            </c:numRef>
          </c:cat>
          <c:val>
            <c:numRef>
              <c:f>Sheet1!$H$19:$H$49</c:f>
              <c:numCache>
                <c:formatCode>0.00</c:formatCode>
                <c:ptCount val="31"/>
                <c:pt idx="0">
                  <c:v>60.668574320673983</c:v>
                </c:pt>
                <c:pt idx="1">
                  <c:v>59.969390780859463</c:v>
                </c:pt>
                <c:pt idx="2">
                  <c:v>67.026576176055883</c:v>
                </c:pt>
                <c:pt idx="3">
                  <c:v>53.70375537871174</c:v>
                </c:pt>
                <c:pt idx="4">
                  <c:v>62.115925178014471</c:v>
                </c:pt>
                <c:pt idx="5" formatCode="General">
                  <c:v>61.05</c:v>
                </c:pt>
                <c:pt idx="6" formatCode="General">
                  <c:v>60.22</c:v>
                </c:pt>
                <c:pt idx="7" formatCode="General">
                  <c:v>62.46</c:v>
                </c:pt>
                <c:pt idx="8" formatCode="General">
                  <c:v>63.56</c:v>
                </c:pt>
                <c:pt idx="9" formatCode="General">
                  <c:v>60.45</c:v>
                </c:pt>
                <c:pt idx="10" formatCode="General">
                  <c:v>64.16</c:v>
                </c:pt>
                <c:pt idx="11" formatCode="General">
                  <c:v>59.53</c:v>
                </c:pt>
                <c:pt idx="12" formatCode="General">
                  <c:v>70.19</c:v>
                </c:pt>
                <c:pt idx="13" formatCode="General">
                  <c:v>70.430000000000007</c:v>
                </c:pt>
                <c:pt idx="14" formatCode="General">
                  <c:v>76.06</c:v>
                </c:pt>
                <c:pt idx="15" formatCode="General">
                  <c:v>61.58</c:v>
                </c:pt>
                <c:pt idx="16" formatCode="General">
                  <c:v>69.91</c:v>
                </c:pt>
                <c:pt idx="17" formatCode="General">
                  <c:v>69.040000000000006</c:v>
                </c:pt>
                <c:pt idx="18" formatCode="General">
                  <c:v>67.23</c:v>
                </c:pt>
                <c:pt idx="19" formatCode="General">
                  <c:v>65.87</c:v>
                </c:pt>
                <c:pt idx="20" formatCode="General">
                  <c:v>66.349999999999994</c:v>
                </c:pt>
                <c:pt idx="21" formatCode="General">
                  <c:v>67.75</c:v>
                </c:pt>
                <c:pt idx="22" formatCode="General">
                  <c:v>69.37</c:v>
                </c:pt>
                <c:pt idx="23" formatCode="General">
                  <c:v>66.88</c:v>
                </c:pt>
                <c:pt idx="24" formatCode="General">
                  <c:v>70.47</c:v>
                </c:pt>
                <c:pt idx="25" formatCode="General">
                  <c:v>69.03</c:v>
                </c:pt>
                <c:pt idx="26" formatCode="General">
                  <c:v>74.38</c:v>
                </c:pt>
                <c:pt idx="27" formatCode="General">
                  <c:v>63.89</c:v>
                </c:pt>
                <c:pt idx="28" formatCode="General">
                  <c:v>67.72</c:v>
                </c:pt>
                <c:pt idx="29" formatCode="General">
                  <c:v>65.28</c:v>
                </c:pt>
                <c:pt idx="30" formatCode="General">
                  <c:v>65.680000000000007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9B-40E5-8C41-58C6EFB8C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59872"/>
        <c:axId val="408162048"/>
      </c:lineChart>
      <c:dateAx>
        <c:axId val="40817510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pPr>
            <a:endParaRPr lang="en-US"/>
          </a:p>
        </c:txPr>
        <c:crossAx val="408161504"/>
        <c:crosses val="autoZero"/>
        <c:auto val="1"/>
        <c:lblOffset val="100"/>
        <c:baseTimeUnit val="months"/>
      </c:dateAx>
      <c:valAx>
        <c:axId val="4081615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75104"/>
        <c:crosses val="autoZero"/>
        <c:crossBetween val="between"/>
      </c:valAx>
      <c:valAx>
        <c:axId val="408162048"/>
        <c:scaling>
          <c:orientation val="minMax"/>
          <c:max val="150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59872"/>
        <c:crosses val="max"/>
        <c:crossBetween val="between"/>
      </c:valAx>
      <c:dateAx>
        <c:axId val="40815987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408162048"/>
        <c:crosses val="autoZero"/>
        <c:auto val="1"/>
        <c:lblOffset val="100"/>
        <c:baseTimeUnit val="months"/>
      </c:dateAx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1.2978049773481288E-2"/>
          <c:y val="0.82908941466391739"/>
          <c:w val="0.97419970413710988"/>
          <c:h val="0.17091048655228422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DB SaiKrok X" panose="02000506060000020004" pitchFamily="2" charset="-34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Sheet1!$C$62:$C$92</c:f>
              <c:numCache>
                <c:formatCode>0.0</c:formatCode>
                <c:ptCount val="31"/>
                <c:pt idx="0">
                  <c:v>83.910966698999999</c:v>
                </c:pt>
                <c:pt idx="1">
                  <c:v>71.469022506000002</c:v>
                </c:pt>
                <c:pt idx="2">
                  <c:v>78.029854151999999</c:v>
                </c:pt>
                <c:pt idx="3">
                  <c:v>83.879033347000004</c:v>
                </c:pt>
                <c:pt idx="4">
                  <c:v>76.719005996999996</c:v>
                </c:pt>
                <c:pt idx="5">
                  <c:v>80.022060213000003</c:v>
                </c:pt>
                <c:pt idx="6">
                  <c:v>86.965938933000004</c:v>
                </c:pt>
                <c:pt idx="7">
                  <c:v>88.620990606000007</c:v>
                </c:pt>
                <c:pt idx="8">
                  <c:v>93.427973539000007</c:v>
                </c:pt>
                <c:pt idx="9">
                  <c:v>89.493147284000003</c:v>
                </c:pt>
                <c:pt idx="10">
                  <c:v>86.335768866999999</c:v>
                </c:pt>
                <c:pt idx="11">
                  <c:v>93.104710017000002</c:v>
                </c:pt>
                <c:pt idx="12">
                  <c:v>87.303920876999996</c:v>
                </c:pt>
                <c:pt idx="13">
                  <c:v>88.184334316999994</c:v>
                </c:pt>
                <c:pt idx="14">
                  <c:v>79.696188929099705</c:v>
                </c:pt>
                <c:pt idx="15">
                  <c:v>65.143887943517399</c:v>
                </c:pt>
                <c:pt idx="16">
                  <c:v>77.920199299230703</c:v>
                </c:pt>
                <c:pt idx="17">
                  <c:v>84.933440477940806</c:v>
                </c:pt>
                <c:pt idx="18">
                  <c:v>60.875175576006697</c:v>
                </c:pt>
                <c:pt idx="19">
                  <c:v>75.597218453156998</c:v>
                </c:pt>
                <c:pt idx="20">
                  <c:v>65.407974928473493</c:v>
                </c:pt>
                <c:pt idx="21">
                  <c:v>73.472525961148705</c:v>
                </c:pt>
                <c:pt idx="22">
                  <c:v>78.233402865118407</c:v>
                </c:pt>
                <c:pt idx="23">
                  <c:v>87.873084309959594</c:v>
                </c:pt>
                <c:pt idx="24">
                  <c:v>88.386051555416202</c:v>
                </c:pt>
                <c:pt idx="25">
                  <c:v>88.105016490192696</c:v>
                </c:pt>
                <c:pt idx="26">
                  <c:v>85.587948627497099</c:v>
                </c:pt>
                <c:pt idx="27">
                  <c:v>91.293047117591499</c:v>
                </c:pt>
                <c:pt idx="28">
                  <c:v>78.171807836527805</c:v>
                </c:pt>
                <c:pt idx="29">
                  <c:v>72.979208856487105</c:v>
                </c:pt>
                <c:pt idx="30">
                  <c:v>79.651994059673299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2-47A4-BDD6-CED988F8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495280"/>
        <c:axId val="40816422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5D2-47A4-BDD6-CED988F8D92F}"/>
              </c:ext>
            </c:extLst>
          </c:dPt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Sheet1!$B$62:$B$92</c:f>
              <c:numCache>
                <c:formatCode>0.0</c:formatCode>
                <c:ptCount val="31"/>
                <c:pt idx="0">
                  <c:v>1.6391381948992478</c:v>
                </c:pt>
                <c:pt idx="1">
                  <c:v>-5.9301330396217322</c:v>
                </c:pt>
                <c:pt idx="2">
                  <c:v>5.0602235332306345</c:v>
                </c:pt>
                <c:pt idx="3">
                  <c:v>7.3454845026588167</c:v>
                </c:pt>
                <c:pt idx="4">
                  <c:v>8.506889832879061</c:v>
                </c:pt>
                <c:pt idx="5">
                  <c:v>11.225399497720701</c:v>
                </c:pt>
                <c:pt idx="6">
                  <c:v>8.2700731350693992</c:v>
                </c:pt>
                <c:pt idx="7">
                  <c:v>12.420261676426092</c:v>
                </c:pt>
                <c:pt idx="8">
                  <c:v>9.2053795422339046</c:v>
                </c:pt>
                <c:pt idx="9">
                  <c:v>2.2158579316534643</c:v>
                </c:pt>
                <c:pt idx="10">
                  <c:v>4.9921286131413334</c:v>
                </c:pt>
                <c:pt idx="11">
                  <c:v>4.2473968474177282</c:v>
                </c:pt>
                <c:pt idx="12">
                  <c:v>5.8572796623221235</c:v>
                </c:pt>
                <c:pt idx="13">
                  <c:v>15.695437544139622</c:v>
                </c:pt>
                <c:pt idx="14">
                  <c:v>13.161407031272464</c:v>
                </c:pt>
                <c:pt idx="15">
                  <c:v>0.41026181076209145</c:v>
                </c:pt>
                <c:pt idx="16">
                  <c:v>4.8518575689944443</c:v>
                </c:pt>
                <c:pt idx="17">
                  <c:v>6.7068825414165367</c:v>
                </c:pt>
                <c:pt idx="18">
                  <c:v>4.4196907974777933</c:v>
                </c:pt>
                <c:pt idx="19">
                  <c:v>-1.1816952657463742</c:v>
                </c:pt>
                <c:pt idx="20">
                  <c:v>2.5007066884784157</c:v>
                </c:pt>
                <c:pt idx="21">
                  <c:v>3.9831229519472933</c:v>
                </c:pt>
                <c:pt idx="22">
                  <c:v>2.6114145225272667</c:v>
                </c:pt>
                <c:pt idx="23">
                  <c:v>1.7936338698621768</c:v>
                </c:pt>
                <c:pt idx="24">
                  <c:v>0.94042371978706463</c:v>
                </c:pt>
                <c:pt idx="25">
                  <c:v>3.7075370430301735</c:v>
                </c:pt>
                <c:pt idx="26">
                  <c:v>-0.64270051656156735</c:v>
                </c:pt>
                <c:pt idx="27">
                  <c:v>2.0674298051808426</c:v>
                </c:pt>
                <c:pt idx="28">
                  <c:v>1.1668613588473375</c:v>
                </c:pt>
                <c:pt idx="29">
                  <c:v>-7.0959918275112166</c:v>
                </c:pt>
                <c:pt idx="30">
                  <c:v>-7.9939600242609377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D2-47A4-BDD6-CED988F8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3680"/>
        <c:axId val="408170208"/>
      </c:lineChart>
      <c:dateAx>
        <c:axId val="40816368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70208"/>
        <c:crosses val="autoZero"/>
        <c:auto val="1"/>
        <c:lblOffset val="100"/>
        <c:baseTimeUnit val="months"/>
      </c:dateAx>
      <c:valAx>
        <c:axId val="40817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63680"/>
        <c:crosses val="autoZero"/>
        <c:crossBetween val="between"/>
      </c:valAx>
      <c:valAx>
        <c:axId val="4081642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259495280"/>
        <c:crosses val="max"/>
        <c:crossBetween val="between"/>
      </c:valAx>
      <c:dateAx>
        <c:axId val="259495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64224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Sheet1!$C$62:$C$92</c:f>
              <c:numCache>
                <c:formatCode>0.0</c:formatCode>
                <c:ptCount val="31"/>
                <c:pt idx="0">
                  <c:v>54.008383456404999</c:v>
                </c:pt>
                <c:pt idx="1">
                  <c:v>52.248386040326402</c:v>
                </c:pt>
                <c:pt idx="2">
                  <c:v>59.872685432027197</c:v>
                </c:pt>
                <c:pt idx="3">
                  <c:v>48.195115938674299</c:v>
                </c:pt>
                <c:pt idx="4">
                  <c:v>53.4582201267906</c:v>
                </c:pt>
                <c:pt idx="5">
                  <c:v>53.397645703102199</c:v>
                </c:pt>
                <c:pt idx="6">
                  <c:v>58.1631151161167</c:v>
                </c:pt>
                <c:pt idx="7">
                  <c:v>57.310156246895197</c:v>
                </c:pt>
                <c:pt idx="8">
                  <c:v>57.680006251315803</c:v>
                </c:pt>
                <c:pt idx="9">
                  <c:v>49.593443665770302</c:v>
                </c:pt>
                <c:pt idx="10">
                  <c:v>56.556499039341702</c:v>
                </c:pt>
                <c:pt idx="11">
                  <c:v>51.388147520483798</c:v>
                </c:pt>
                <c:pt idx="12">
                  <c:v>55.3024065002325</c:v>
                </c:pt>
                <c:pt idx="13">
                  <c:v>55.933919515533702</c:v>
                </c:pt>
                <c:pt idx="14">
                  <c:v>61.677304657027904</c:v>
                </c:pt>
                <c:pt idx="15">
                  <c:v>47.769932708267199</c:v>
                </c:pt>
                <c:pt idx="16">
                  <c:v>54.2284845536525</c:v>
                </c:pt>
                <c:pt idx="17">
                  <c:v>57.711519283503002</c:v>
                </c:pt>
                <c:pt idx="18">
                  <c:v>60.436999633831299</c:v>
                </c:pt>
                <c:pt idx="19">
                  <c:v>61.901119147675402</c:v>
                </c:pt>
                <c:pt idx="20">
                  <c:v>55.463340145576602</c:v>
                </c:pt>
                <c:pt idx="21">
                  <c:v>52.638895761285397</c:v>
                </c:pt>
                <c:pt idx="22">
                  <c:v>53.733827674629602</c:v>
                </c:pt>
                <c:pt idx="23">
                  <c:v>46.043920871214901</c:v>
                </c:pt>
                <c:pt idx="24">
                  <c:v>50.093138925149603</c:v>
                </c:pt>
                <c:pt idx="25">
                  <c:v>48.280374857573598</c:v>
                </c:pt>
                <c:pt idx="26">
                  <c:v>55.220437685773099</c:v>
                </c:pt>
                <c:pt idx="27">
                  <c:v>46.530351653324999</c:v>
                </c:pt>
                <c:pt idx="28">
                  <c:v>56.858857370534402</c:v>
                </c:pt>
                <c:pt idx="29">
                  <c:v>54.805436358891797</c:v>
                </c:pt>
                <c:pt idx="30">
                  <c:v>51.153224923522103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B-46CA-9FEC-C11B31744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495280"/>
        <c:axId val="40816422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58B-46CA-9FEC-C11B3174425F}"/>
              </c:ext>
            </c:extLst>
          </c:dPt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Sheet1!$B$62:$B$92</c:f>
              <c:numCache>
                <c:formatCode>0.0</c:formatCode>
                <c:ptCount val="31"/>
                <c:pt idx="0">
                  <c:v>6.6852156528523388</c:v>
                </c:pt>
                <c:pt idx="1">
                  <c:v>7.7193825719382492</c:v>
                </c:pt>
                <c:pt idx="2">
                  <c:v>7.9232527005619335</c:v>
                </c:pt>
                <c:pt idx="3">
                  <c:v>-1.6018414564586858</c:v>
                </c:pt>
                <c:pt idx="4">
                  <c:v>-1.6116141230212766</c:v>
                </c:pt>
                <c:pt idx="5">
                  <c:v>4.4815505092662855</c:v>
                </c:pt>
                <c:pt idx="6">
                  <c:v>19.62452838197941</c:v>
                </c:pt>
                <c:pt idx="7">
                  <c:v>4.4599059561312604</c:v>
                </c:pt>
                <c:pt idx="8">
                  <c:v>4.7803338938679829</c:v>
                </c:pt>
                <c:pt idx="9">
                  <c:v>-1.2356069730094066</c:v>
                </c:pt>
                <c:pt idx="10">
                  <c:v>0.84028071670436688</c:v>
                </c:pt>
                <c:pt idx="11">
                  <c:v>-3.9120457217363347</c:v>
                </c:pt>
                <c:pt idx="12">
                  <c:v>4.1217374462548806</c:v>
                </c:pt>
                <c:pt idx="13">
                  <c:v>7.8398566438347972</c:v>
                </c:pt>
                <c:pt idx="14">
                  <c:v>2.8276532025861778</c:v>
                </c:pt>
                <c:pt idx="15">
                  <c:v>-0.55392028050710307</c:v>
                </c:pt>
                <c:pt idx="16">
                  <c:v>1.9898953772824024</c:v>
                </c:pt>
                <c:pt idx="17">
                  <c:v>8.360847554078088</c:v>
                </c:pt>
                <c:pt idx="18">
                  <c:v>3.6886697157623605</c:v>
                </c:pt>
                <c:pt idx="19">
                  <c:v>7.8965804769226322</c:v>
                </c:pt>
                <c:pt idx="20">
                  <c:v>-2.7180117894793909</c:v>
                </c:pt>
                <c:pt idx="21">
                  <c:v>5.4653925622154542</c:v>
                </c:pt>
                <c:pt idx="22">
                  <c:v>-2.4704919516579049</c:v>
                </c:pt>
                <c:pt idx="23">
                  <c:v>-9.2907750490976877</c:v>
                </c:pt>
                <c:pt idx="24">
                  <c:v>-8.4855517994606551</c:v>
                </c:pt>
                <c:pt idx="25">
                  <c:v>-14.01712844588493</c:v>
                </c:pt>
                <c:pt idx="26">
                  <c:v>-10.332378036912637</c:v>
                </c:pt>
                <c:pt idx="27">
                  <c:v>-4.3846022381540788</c:v>
                </c:pt>
                <c:pt idx="28">
                  <c:v>3.7172745158556841</c:v>
                </c:pt>
                <c:pt idx="29">
                  <c:v>-4.8701045832294509</c:v>
                </c:pt>
                <c:pt idx="30">
                  <c:v>-15.203902425754434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B-46CA-9FEC-C11B31744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3680"/>
        <c:axId val="408170208"/>
      </c:lineChart>
      <c:dateAx>
        <c:axId val="40816368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70208"/>
        <c:crosses val="autoZero"/>
        <c:auto val="1"/>
        <c:lblOffset val="100"/>
        <c:baseTimeUnit val="months"/>
      </c:dateAx>
      <c:valAx>
        <c:axId val="40817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63680"/>
        <c:crosses val="autoZero"/>
        <c:crossBetween val="between"/>
      </c:valAx>
      <c:valAx>
        <c:axId val="4081642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259495280"/>
        <c:crosses val="max"/>
        <c:crossBetween val="between"/>
      </c:valAx>
      <c:dateAx>
        <c:axId val="259495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64224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Sheet1!$C$62:$C$92</c:f>
              <c:numCache>
                <c:formatCode>0.0</c:formatCode>
                <c:ptCount val="31"/>
                <c:pt idx="0">
                  <c:v>86.630490656714997</c:v>
                </c:pt>
                <c:pt idx="1">
                  <c:v>79.178646940847003</c:v>
                </c:pt>
                <c:pt idx="2">
                  <c:v>85.343221955708998</c:v>
                </c:pt>
                <c:pt idx="3">
                  <c:v>83.309984227125895</c:v>
                </c:pt>
                <c:pt idx="4">
                  <c:v>89.370657779336796</c:v>
                </c:pt>
                <c:pt idx="5">
                  <c:v>85.264832515574497</c:v>
                </c:pt>
                <c:pt idx="6">
                  <c:v>90.022106930307601</c:v>
                </c:pt>
                <c:pt idx="7">
                  <c:v>89.286979350219696</c:v>
                </c:pt>
                <c:pt idx="8">
                  <c:v>83.323715327585404</c:v>
                </c:pt>
                <c:pt idx="9">
                  <c:v>87.42975492939</c:v>
                </c:pt>
                <c:pt idx="10">
                  <c:v>89.013230731453504</c:v>
                </c:pt>
                <c:pt idx="11">
                  <c:v>83.6862193061082</c:v>
                </c:pt>
                <c:pt idx="12">
                  <c:v>86.683463841462398</c:v>
                </c:pt>
                <c:pt idx="13">
                  <c:v>84.701242953057204</c:v>
                </c:pt>
                <c:pt idx="14">
                  <c:v>87.684559083270898</c:v>
                </c:pt>
                <c:pt idx="15">
                  <c:v>83.844755184332399</c:v>
                </c:pt>
                <c:pt idx="16">
                  <c:v>91.329030140395901</c:v>
                </c:pt>
                <c:pt idx="17">
                  <c:v>87.692863743398107</c:v>
                </c:pt>
                <c:pt idx="18">
                  <c:v>86.3475627707748</c:v>
                </c:pt>
                <c:pt idx="19">
                  <c:v>86.725566536574803</c:v>
                </c:pt>
                <c:pt idx="20">
                  <c:v>88.355981320982806</c:v>
                </c:pt>
                <c:pt idx="21">
                  <c:v>88.013899638221801</c:v>
                </c:pt>
                <c:pt idx="22">
                  <c:v>85.121543466221397</c:v>
                </c:pt>
                <c:pt idx="23">
                  <c:v>78.643824332159198</c:v>
                </c:pt>
                <c:pt idx="24">
                  <c:v>80.787205400294994</c:v>
                </c:pt>
                <c:pt idx="25">
                  <c:v>74.496055865081601</c:v>
                </c:pt>
                <c:pt idx="26">
                  <c:v>76.076277675155296</c:v>
                </c:pt>
                <c:pt idx="27">
                  <c:v>74.580699774139305</c:v>
                </c:pt>
                <c:pt idx="28">
                  <c:v>78.558925570883105</c:v>
                </c:pt>
                <c:pt idx="29">
                  <c:v>77.503958120615906</c:v>
                </c:pt>
                <c:pt idx="30">
                  <c:v>72.207200675493596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6-4B63-8801-27C08E8B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65856"/>
        <c:axId val="4081734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AB6-4B63-8801-27C08E8BB509}"/>
              </c:ext>
            </c:extLst>
          </c:dPt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Sheet1!$B$62:$B$92</c:f>
              <c:numCache>
                <c:formatCode>0.0</c:formatCode>
                <c:ptCount val="31"/>
                <c:pt idx="0">
                  <c:v>15.37442428755309</c:v>
                </c:pt>
                <c:pt idx="1">
                  <c:v>-18.007907416884215</c:v>
                </c:pt>
                <c:pt idx="2">
                  <c:v>-23.837710572408753</c:v>
                </c:pt>
                <c:pt idx="3">
                  <c:v>-3.3252168397305382</c:v>
                </c:pt>
                <c:pt idx="4">
                  <c:v>-10.434232832701241</c:v>
                </c:pt>
                <c:pt idx="5">
                  <c:v>-23.515685856154999</c:v>
                </c:pt>
                <c:pt idx="6">
                  <c:v>-13.704094530888277</c:v>
                </c:pt>
                <c:pt idx="7">
                  <c:v>-11.586683959139343</c:v>
                </c:pt>
                <c:pt idx="8">
                  <c:v>-29.668450582501016</c:v>
                </c:pt>
                <c:pt idx="9">
                  <c:v>-11.822157554282509</c:v>
                </c:pt>
                <c:pt idx="10">
                  <c:v>-4.4360907848775106</c:v>
                </c:pt>
                <c:pt idx="11">
                  <c:v>-13.859503254202943</c:v>
                </c:pt>
                <c:pt idx="12">
                  <c:v>-4.1092585074587351</c:v>
                </c:pt>
                <c:pt idx="13">
                  <c:v>-0.27953458191298797</c:v>
                </c:pt>
                <c:pt idx="14">
                  <c:v>0.24271502549084722</c:v>
                </c:pt>
                <c:pt idx="15">
                  <c:v>-1.3597589618705386</c:v>
                </c:pt>
                <c:pt idx="16">
                  <c:v>4.7953075388158517</c:v>
                </c:pt>
                <c:pt idx="17">
                  <c:v>5.7700001670677237</c:v>
                </c:pt>
                <c:pt idx="18">
                  <c:v>5.088039263668942</c:v>
                </c:pt>
                <c:pt idx="19">
                  <c:v>9.6077251878331502</c:v>
                </c:pt>
                <c:pt idx="20">
                  <c:v>8.3028092783412397</c:v>
                </c:pt>
                <c:pt idx="21">
                  <c:v>-5.3357387603155892</c:v>
                </c:pt>
                <c:pt idx="22">
                  <c:v>2.9268423392233567</c:v>
                </c:pt>
                <c:pt idx="23">
                  <c:v>6.0177260128062571</c:v>
                </c:pt>
                <c:pt idx="24">
                  <c:v>-3.9925838756645016</c:v>
                </c:pt>
                <c:pt idx="25">
                  <c:v>-1.9462740679837776</c:v>
                </c:pt>
                <c:pt idx="26">
                  <c:v>-1.4938114663771929</c:v>
                </c:pt>
                <c:pt idx="27">
                  <c:v>-3.9449785599018461</c:v>
                </c:pt>
                <c:pt idx="28">
                  <c:v>-5.8945735157545425</c:v>
                </c:pt>
                <c:pt idx="29">
                  <c:v>-3.5933524425479924</c:v>
                </c:pt>
                <c:pt idx="30">
                  <c:v>-11.33375925042197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6-4B63-8801-27C08E8B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7488"/>
        <c:axId val="408170752"/>
      </c:lineChart>
      <c:dateAx>
        <c:axId val="408167488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70752"/>
        <c:crosses val="autoZero"/>
        <c:auto val="1"/>
        <c:lblOffset val="100"/>
        <c:baseTimeUnit val="months"/>
      </c:dateAx>
      <c:valAx>
        <c:axId val="408170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67488"/>
        <c:crosses val="autoZero"/>
        <c:crossBetween val="between"/>
        <c:majorUnit val="20"/>
      </c:valAx>
      <c:valAx>
        <c:axId val="4081734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65856"/>
        <c:crosses val="max"/>
        <c:crossBetween val="between"/>
        <c:majorUnit val="20"/>
      </c:valAx>
      <c:dateAx>
        <c:axId val="4081658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73472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1403575311693599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Sheet1!$C$62:$C$92</c:f>
              <c:numCache>
                <c:formatCode>0.0</c:formatCode>
                <c:ptCount val="31"/>
                <c:pt idx="0">
                  <c:v>72.288888008591798</c:v>
                </c:pt>
                <c:pt idx="1">
                  <c:v>73.602588466891802</c:v>
                </c:pt>
                <c:pt idx="2">
                  <c:v>83.243811010799305</c:v>
                </c:pt>
                <c:pt idx="3">
                  <c:v>69.884420276239595</c:v>
                </c:pt>
                <c:pt idx="4">
                  <c:v>73.784740692523798</c:v>
                </c:pt>
                <c:pt idx="5">
                  <c:v>80.819460090091098</c:v>
                </c:pt>
                <c:pt idx="6">
                  <c:v>76.815691757111097</c:v>
                </c:pt>
                <c:pt idx="7">
                  <c:v>78.044405808947502</c:v>
                </c:pt>
                <c:pt idx="8">
                  <c:v>86.936833623155195</c:v>
                </c:pt>
                <c:pt idx="9">
                  <c:v>81.336895923674305</c:v>
                </c:pt>
                <c:pt idx="10">
                  <c:v>84.069607235924707</c:v>
                </c:pt>
                <c:pt idx="11">
                  <c:v>91.096286227423803</c:v>
                </c:pt>
                <c:pt idx="12">
                  <c:v>73.813832057336796</c:v>
                </c:pt>
                <c:pt idx="13">
                  <c:v>83.258629165504203</c:v>
                </c:pt>
                <c:pt idx="14">
                  <c:v>87.486657555245301</c:v>
                </c:pt>
                <c:pt idx="15">
                  <c:v>76.763724998711893</c:v>
                </c:pt>
                <c:pt idx="16">
                  <c:v>81.425607308039801</c:v>
                </c:pt>
                <c:pt idx="17">
                  <c:v>85.458969070852902</c:v>
                </c:pt>
                <c:pt idx="18">
                  <c:v>76.484802940728102</c:v>
                </c:pt>
                <c:pt idx="19">
                  <c:v>78.312185835339804</c:v>
                </c:pt>
                <c:pt idx="20">
                  <c:v>84.553760980636</c:v>
                </c:pt>
                <c:pt idx="21">
                  <c:v>76.693922583939496</c:v>
                </c:pt>
                <c:pt idx="22">
                  <c:v>79.005959867246602</c:v>
                </c:pt>
                <c:pt idx="23">
                  <c:v>75.080724294583106</c:v>
                </c:pt>
                <c:pt idx="24">
                  <c:v>66.935627920314502</c:v>
                </c:pt>
                <c:pt idx="25">
                  <c:v>74.785238564667694</c:v>
                </c:pt>
                <c:pt idx="26">
                  <c:v>75.028829080883995</c:v>
                </c:pt>
                <c:pt idx="27">
                  <c:v>68.8842911328273</c:v>
                </c:pt>
                <c:pt idx="28">
                  <c:v>71.564261963721805</c:v>
                </c:pt>
                <c:pt idx="29">
                  <c:v>79.709526646823505</c:v>
                </c:pt>
                <c:pt idx="30">
                  <c:v>76.962234078382807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F-41AC-A4B1-D7DFA95B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56304"/>
        <c:axId val="44086392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60F-41AC-A4B1-D7DFA95B6325}"/>
              </c:ext>
            </c:extLst>
          </c:dPt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Sheet1!$B$62:$B$92</c:f>
              <c:numCache>
                <c:formatCode>0.0</c:formatCode>
                <c:ptCount val="31"/>
                <c:pt idx="0">
                  <c:v>-1.4929399035236379</c:v>
                </c:pt>
                <c:pt idx="1">
                  <c:v>4.852551030496155</c:v>
                </c:pt>
                <c:pt idx="2">
                  <c:v>44.248673992040175</c:v>
                </c:pt>
                <c:pt idx="3">
                  <c:v>9.7164624541049793</c:v>
                </c:pt>
                <c:pt idx="4">
                  <c:v>13.131772176702672</c:v>
                </c:pt>
                <c:pt idx="5">
                  <c:v>29.483758315185284</c:v>
                </c:pt>
                <c:pt idx="6">
                  <c:v>9.5316227322654434</c:v>
                </c:pt>
                <c:pt idx="7">
                  <c:v>11.018719982717018</c:v>
                </c:pt>
                <c:pt idx="8">
                  <c:v>12.259984995147155</c:v>
                </c:pt>
                <c:pt idx="9">
                  <c:v>15.612528847501771</c:v>
                </c:pt>
                <c:pt idx="10">
                  <c:v>19.95681258995139</c:v>
                </c:pt>
                <c:pt idx="11">
                  <c:v>21.443406669344299</c:v>
                </c:pt>
                <c:pt idx="12">
                  <c:v>4.8578906793991683</c:v>
                </c:pt>
                <c:pt idx="13">
                  <c:v>18.725788736339499</c:v>
                </c:pt>
                <c:pt idx="14">
                  <c:v>9.4298123975949508</c:v>
                </c:pt>
                <c:pt idx="15">
                  <c:v>19.101298452797021</c:v>
                </c:pt>
                <c:pt idx="16">
                  <c:v>17.76142139937442</c:v>
                </c:pt>
                <c:pt idx="17">
                  <c:v>9.4959354353577616</c:v>
                </c:pt>
                <c:pt idx="18">
                  <c:v>5.3302899506725954</c:v>
                </c:pt>
                <c:pt idx="19">
                  <c:v>2.878679062214462</c:v>
                </c:pt>
                <c:pt idx="20">
                  <c:v>-1.9564261008242267</c:v>
                </c:pt>
                <c:pt idx="21">
                  <c:v>-4.9398388915411262</c:v>
                </c:pt>
                <c:pt idx="22">
                  <c:v>-8.958959266449396</c:v>
                </c:pt>
                <c:pt idx="23">
                  <c:v>-22.98618463293144</c:v>
                </c:pt>
                <c:pt idx="24">
                  <c:v>-11.099170130405845</c:v>
                </c:pt>
                <c:pt idx="25">
                  <c:v>-12.114382627051668</c:v>
                </c:pt>
                <c:pt idx="26">
                  <c:v>-21.208439791561307</c:v>
                </c:pt>
                <c:pt idx="27">
                  <c:v>-12.146107974160646</c:v>
                </c:pt>
                <c:pt idx="28">
                  <c:v>-12.540038246374897</c:v>
                </c:pt>
                <c:pt idx="29">
                  <c:v>-15.094078282309287</c:v>
                </c:pt>
                <c:pt idx="30">
                  <c:v>-4.4404330328670856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0F-41AC-A4B1-D7DFA95B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65552"/>
        <c:axId val="440861200"/>
      </c:lineChart>
      <c:dateAx>
        <c:axId val="440865552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40861200"/>
        <c:crosses val="autoZero"/>
        <c:auto val="1"/>
        <c:lblOffset val="100"/>
        <c:baseTimeUnit val="months"/>
      </c:dateAx>
      <c:valAx>
        <c:axId val="440861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40865552"/>
        <c:crosses val="autoZero"/>
        <c:crossBetween val="between"/>
      </c:valAx>
      <c:valAx>
        <c:axId val="4408639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40856304"/>
        <c:crosses val="max"/>
        <c:crossBetween val="between"/>
      </c:valAx>
      <c:dateAx>
        <c:axId val="4408563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40863920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ea typeface="Cambria Math" panose="02040503050406030204" pitchFamily="18" charset="0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Sheet1!$C$62:$C$92</c:f>
              <c:numCache>
                <c:formatCode>0.0</c:formatCode>
                <c:ptCount val="31"/>
                <c:pt idx="0">
                  <c:v>73.521174306255304</c:v>
                </c:pt>
                <c:pt idx="1">
                  <c:v>74.933655013744598</c:v>
                </c:pt>
                <c:pt idx="2">
                  <c:v>85.081432340364799</c:v>
                </c:pt>
                <c:pt idx="3">
                  <c:v>58.437307301430401</c:v>
                </c:pt>
                <c:pt idx="4">
                  <c:v>81.796628578274706</c:v>
                </c:pt>
                <c:pt idx="5">
                  <c:v>83.744252394049298</c:v>
                </c:pt>
                <c:pt idx="6">
                  <c:v>76.667709055384705</c:v>
                </c:pt>
                <c:pt idx="7">
                  <c:v>84.015843930934395</c:v>
                </c:pt>
                <c:pt idx="8">
                  <c:v>90.452279939835407</c:v>
                </c:pt>
                <c:pt idx="9">
                  <c:v>79.435409773379604</c:v>
                </c:pt>
                <c:pt idx="10">
                  <c:v>91.597914299144804</c:v>
                </c:pt>
                <c:pt idx="11">
                  <c:v>76.104022717250004</c:v>
                </c:pt>
                <c:pt idx="12">
                  <c:v>80.996165657052103</c:v>
                </c:pt>
                <c:pt idx="13">
                  <c:v>86.397717245736004</c:v>
                </c:pt>
                <c:pt idx="14">
                  <c:v>94.4571371516695</c:v>
                </c:pt>
                <c:pt idx="15">
                  <c:v>64.581820181709105</c:v>
                </c:pt>
                <c:pt idx="16">
                  <c:v>92.469450012800607</c:v>
                </c:pt>
                <c:pt idx="17">
                  <c:v>90.930284039185295</c:v>
                </c:pt>
                <c:pt idx="18">
                  <c:v>88.3837267904821</c:v>
                </c:pt>
                <c:pt idx="19">
                  <c:v>88.299340947790398</c:v>
                </c:pt>
                <c:pt idx="20">
                  <c:v>88.774756458349998</c:v>
                </c:pt>
                <c:pt idx="21">
                  <c:v>96.057634325593597</c:v>
                </c:pt>
                <c:pt idx="22">
                  <c:v>95.740735350523806</c:v>
                </c:pt>
                <c:pt idx="23">
                  <c:v>81.466305154310405</c:v>
                </c:pt>
                <c:pt idx="24">
                  <c:v>86.808502931849901</c:v>
                </c:pt>
                <c:pt idx="25">
                  <c:v>88.0083704639258</c:v>
                </c:pt>
                <c:pt idx="26">
                  <c:v>95.803954816779594</c:v>
                </c:pt>
                <c:pt idx="27">
                  <c:v>72.693866752319707</c:v>
                </c:pt>
                <c:pt idx="28">
                  <c:v>88.126116227525898</c:v>
                </c:pt>
                <c:pt idx="29">
                  <c:v>82.994272296356897</c:v>
                </c:pt>
                <c:pt idx="30">
                  <c:v>82.589292567584494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3-458D-B036-774869E0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66096"/>
        <c:axId val="440860656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63-458D-B036-774869E00B04}"/>
              </c:ext>
            </c:extLst>
          </c:dPt>
          <c:cat>
            <c:numRef>
              <c:f>Sheet1!$A$62:$A$92</c:f>
              <c:numCache>
                <c:formatCode>mmm\-yy</c:formatCode>
                <c:ptCount val="31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</c:numCache>
            </c:numRef>
          </c:cat>
          <c:val>
            <c:numRef>
              <c:f>Sheet1!$B$62:$B$92</c:f>
              <c:numCache>
                <c:formatCode>0.0</c:formatCode>
                <c:ptCount val="31"/>
                <c:pt idx="0">
                  <c:v>2.8387197355480565</c:v>
                </c:pt>
                <c:pt idx="1">
                  <c:v>-7.498008236614206</c:v>
                </c:pt>
                <c:pt idx="2">
                  <c:v>-8.5897597710467455</c:v>
                </c:pt>
                <c:pt idx="3">
                  <c:v>-13.355828896679945</c:v>
                </c:pt>
                <c:pt idx="4">
                  <c:v>0.67229752929491848</c:v>
                </c:pt>
                <c:pt idx="5">
                  <c:v>4.2220920978297549E-2</c:v>
                </c:pt>
                <c:pt idx="6">
                  <c:v>2.6153484071567812</c:v>
                </c:pt>
                <c:pt idx="7">
                  <c:v>12.918472256599234</c:v>
                </c:pt>
                <c:pt idx="8">
                  <c:v>9.9942816747938359</c:v>
                </c:pt>
                <c:pt idx="9">
                  <c:v>2.6195637292184104</c:v>
                </c:pt>
                <c:pt idx="10">
                  <c:v>10.138762845476945</c:v>
                </c:pt>
                <c:pt idx="11">
                  <c:v>14.903398938061251</c:v>
                </c:pt>
                <c:pt idx="12">
                  <c:v>9.7346200975046315</c:v>
                </c:pt>
                <c:pt idx="13">
                  <c:v>15.242502398953906</c:v>
                </c:pt>
                <c:pt idx="14">
                  <c:v>10.416421491887329</c:v>
                </c:pt>
                <c:pt idx="15">
                  <c:v>11.534296781913955</c:v>
                </c:pt>
                <c:pt idx="16">
                  <c:v>12.996870138703587</c:v>
                </c:pt>
                <c:pt idx="17">
                  <c:v>10.504004589738747</c:v>
                </c:pt>
                <c:pt idx="18">
                  <c:v>17.049390305559719</c:v>
                </c:pt>
                <c:pt idx="19">
                  <c:v>5.2304001624232876</c:v>
                </c:pt>
                <c:pt idx="20">
                  <c:v>-2.4100700731698455</c:v>
                </c:pt>
                <c:pt idx="21">
                  <c:v>21.295286155073324</c:v>
                </c:pt>
                <c:pt idx="22">
                  <c:v>5.0522625609593419</c:v>
                </c:pt>
                <c:pt idx="23">
                  <c:v>8.3006738597520613</c:v>
                </c:pt>
                <c:pt idx="24">
                  <c:v>8.6896001863767225</c:v>
                </c:pt>
                <c:pt idx="25">
                  <c:v>3.213774187427143</c:v>
                </c:pt>
                <c:pt idx="26">
                  <c:v>2.4690927745710356</c:v>
                </c:pt>
                <c:pt idx="27">
                  <c:v>13.604232003206352</c:v>
                </c:pt>
                <c:pt idx="28">
                  <c:v>-3.4952400443092113</c:v>
                </c:pt>
                <c:pt idx="29">
                  <c:v>-8.6634835830438952</c:v>
                </c:pt>
                <c:pt idx="30">
                  <c:v>-6.3670879849933364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3-458D-B036-774869E0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01200"/>
        <c:axId val="440867184"/>
      </c:lineChart>
      <c:dateAx>
        <c:axId val="25950120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40867184"/>
        <c:crosses val="autoZero"/>
        <c:auto val="1"/>
        <c:lblOffset val="100"/>
        <c:baseTimeUnit val="months"/>
      </c:dateAx>
      <c:valAx>
        <c:axId val="440867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259501200"/>
        <c:crosses val="autoZero"/>
        <c:crossBetween val="between"/>
      </c:valAx>
      <c:valAx>
        <c:axId val="4408606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40866096"/>
        <c:crosses val="max"/>
        <c:crossBetween val="between"/>
      </c:valAx>
      <c:dateAx>
        <c:axId val="4408660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40860656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1494876637638"/>
          <c:y val="3.5179303880026512E-2"/>
          <c:w val="0.87346149573124354"/>
          <c:h val="0.56675500564586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Sheet1!$B$26:$B$56</c:f>
              <c:numCache>
                <c:formatCode>General</c:formatCode>
                <c:ptCount val="31"/>
                <c:pt idx="1">
                  <c:v>6.3</c:v>
                </c:pt>
                <c:pt idx="2">
                  <c:v>7.6</c:v>
                </c:pt>
                <c:pt idx="3">
                  <c:v>6.5</c:v>
                </c:pt>
                <c:pt idx="4">
                  <c:v>6.5</c:v>
                </c:pt>
                <c:pt idx="5">
                  <c:v>7.6</c:v>
                </c:pt>
                <c:pt idx="6">
                  <c:v>6.4</c:v>
                </c:pt>
                <c:pt idx="7" formatCode="0.0">
                  <c:v>6</c:v>
                </c:pt>
                <c:pt idx="8">
                  <c:v>6.6</c:v>
                </c:pt>
                <c:pt idx="9">
                  <c:v>6.2</c:v>
                </c:pt>
                <c:pt idx="10">
                  <c:v>6.1</c:v>
                </c:pt>
                <c:pt idx="11">
                  <c:v>6.2</c:v>
                </c:pt>
                <c:pt idx="13">
                  <c:v>7.2</c:v>
                </c:pt>
                <c:pt idx="14">
                  <c:v>6</c:v>
                </c:pt>
                <c:pt idx="15">
                  <c:v>7</c:v>
                </c:pt>
                <c:pt idx="16">
                  <c:v>6.8</c:v>
                </c:pt>
                <c:pt idx="17">
                  <c:v>6</c:v>
                </c:pt>
                <c:pt idx="18">
                  <c:v>6</c:v>
                </c:pt>
                <c:pt idx="19">
                  <c:v>6.1</c:v>
                </c:pt>
                <c:pt idx="20">
                  <c:v>5.8</c:v>
                </c:pt>
                <c:pt idx="21">
                  <c:v>5.9</c:v>
                </c:pt>
                <c:pt idx="22">
                  <c:v>5.4</c:v>
                </c:pt>
                <c:pt idx="23">
                  <c:v>5.7</c:v>
                </c:pt>
                <c:pt idx="25">
                  <c:v>5.3</c:v>
                </c:pt>
                <c:pt idx="26">
                  <c:v>8.5</c:v>
                </c:pt>
                <c:pt idx="27">
                  <c:v>5.4</c:v>
                </c:pt>
                <c:pt idx="28">
                  <c:v>5</c:v>
                </c:pt>
                <c:pt idx="29">
                  <c:v>6.3</c:v>
                </c:pt>
                <c:pt idx="3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C-462A-8D86-0EEA1F111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marker>
            <c:symbol val="square"/>
            <c:size val="7"/>
          </c:marker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Sheet1!$C$26:$C$56</c:f>
              <c:numCache>
                <c:formatCode>0.0</c:formatCode>
                <c:ptCount val="31"/>
                <c:pt idx="0">
                  <c:v>0.58725107118209507</c:v>
                </c:pt>
                <c:pt idx="1">
                  <c:v>1.0240680029054374</c:v>
                </c:pt>
                <c:pt idx="2">
                  <c:v>1.1893922535970916</c:v>
                </c:pt>
                <c:pt idx="3">
                  <c:v>0.29529655519624498</c:v>
                </c:pt>
                <c:pt idx="4">
                  <c:v>1.8</c:v>
                </c:pt>
                <c:pt idx="5">
                  <c:v>1.5652863086982336</c:v>
                </c:pt>
                <c:pt idx="6">
                  <c:v>1.6</c:v>
                </c:pt>
                <c:pt idx="7">
                  <c:v>1.5</c:v>
                </c:pt>
                <c:pt idx="8">
                  <c:v>1.3</c:v>
                </c:pt>
                <c:pt idx="9">
                  <c:v>2.4</c:v>
                </c:pt>
                <c:pt idx="10">
                  <c:v>2.4</c:v>
                </c:pt>
                <c:pt idx="11">
                  <c:v>2</c:v>
                </c:pt>
                <c:pt idx="12">
                  <c:v>1.2</c:v>
                </c:pt>
                <c:pt idx="13">
                  <c:v>2.2999999999999998</c:v>
                </c:pt>
                <c:pt idx="14">
                  <c:v>2.5</c:v>
                </c:pt>
                <c:pt idx="15">
                  <c:v>3.6</c:v>
                </c:pt>
                <c:pt idx="16">
                  <c:v>1.6</c:v>
                </c:pt>
                <c:pt idx="17">
                  <c:v>2.2999999999999998</c:v>
                </c:pt>
                <c:pt idx="18">
                  <c:v>3</c:v>
                </c:pt>
                <c:pt idx="19">
                  <c:v>3.8</c:v>
                </c:pt>
                <c:pt idx="20">
                  <c:v>4.2</c:v>
                </c:pt>
                <c:pt idx="21">
                  <c:v>2.5</c:v>
                </c:pt>
                <c:pt idx="22">
                  <c:v>2.4</c:v>
                </c:pt>
                <c:pt idx="23">
                  <c:v>2.6</c:v>
                </c:pt>
                <c:pt idx="24">
                  <c:v>2.6</c:v>
                </c:pt>
                <c:pt idx="25">
                  <c:v>1</c:v>
                </c:pt>
                <c:pt idx="26">
                  <c:v>1</c:v>
                </c:pt>
                <c:pt idx="27">
                  <c:v>-0.4</c:v>
                </c:pt>
                <c:pt idx="28">
                  <c:v>0.5</c:v>
                </c:pt>
                <c:pt idx="29">
                  <c:v>0.2</c:v>
                </c:pt>
                <c:pt idx="30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FC-462A-8D86-0EEA1F111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Sheet1!$D$26:$D$56</c:f>
              <c:numCache>
                <c:formatCode>0.0</c:formatCode>
                <c:ptCount val="31"/>
                <c:pt idx="0">
                  <c:v>0.45829514207149202</c:v>
                </c:pt>
                <c:pt idx="1">
                  <c:v>1.8518518518518619</c:v>
                </c:pt>
                <c:pt idx="2">
                  <c:v>3.7383177570093409</c:v>
                </c:pt>
                <c:pt idx="3">
                  <c:v>1.654411764705884</c:v>
                </c:pt>
                <c:pt idx="4">
                  <c:v>4.7</c:v>
                </c:pt>
                <c:pt idx="5">
                  <c:v>3.1</c:v>
                </c:pt>
                <c:pt idx="6">
                  <c:v>3.3</c:v>
                </c:pt>
                <c:pt idx="7">
                  <c:v>4.5999999999999996</c:v>
                </c:pt>
                <c:pt idx="8">
                  <c:v>4.0999999999999996</c:v>
                </c:pt>
                <c:pt idx="9">
                  <c:v>4.8</c:v>
                </c:pt>
                <c:pt idx="10">
                  <c:v>4.5</c:v>
                </c:pt>
                <c:pt idx="11">
                  <c:v>5.5</c:v>
                </c:pt>
                <c:pt idx="12">
                  <c:v>5.6</c:v>
                </c:pt>
                <c:pt idx="13">
                  <c:v>2.9</c:v>
                </c:pt>
                <c:pt idx="14">
                  <c:v>2.6</c:v>
                </c:pt>
                <c:pt idx="15">
                  <c:v>2.4</c:v>
                </c:pt>
                <c:pt idx="16">
                  <c:v>3</c:v>
                </c:pt>
                <c:pt idx="17">
                  <c:v>3.4</c:v>
                </c:pt>
                <c:pt idx="18">
                  <c:v>1.5</c:v>
                </c:pt>
                <c:pt idx="19">
                  <c:v>1.6</c:v>
                </c:pt>
                <c:pt idx="20">
                  <c:v>0.2</c:v>
                </c:pt>
                <c:pt idx="21">
                  <c:v>1.5</c:v>
                </c:pt>
                <c:pt idx="22">
                  <c:v>-1.9</c:v>
                </c:pt>
                <c:pt idx="23">
                  <c:v>-2.5</c:v>
                </c:pt>
                <c:pt idx="24">
                  <c:v>-0.9</c:v>
                </c:pt>
                <c:pt idx="25">
                  <c:v>1.4</c:v>
                </c:pt>
                <c:pt idx="26">
                  <c:v>1.3</c:v>
                </c:pt>
                <c:pt idx="27">
                  <c:v>0.2</c:v>
                </c:pt>
                <c:pt idx="28">
                  <c:v>-0.3</c:v>
                </c:pt>
                <c:pt idx="29">
                  <c:v>-1.9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FC-462A-8D86-0EEA1F1110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Sheet1!$E$26:$E$56</c:f>
              <c:numCache>
                <c:formatCode>0.0</c:formatCode>
                <c:ptCount val="31"/>
                <c:pt idx="0">
                  <c:v>3.2150776053214969</c:v>
                </c:pt>
                <c:pt idx="1">
                  <c:v>4.6560846560846727</c:v>
                </c:pt>
                <c:pt idx="2">
                  <c:v>3.5120147874306866</c:v>
                </c:pt>
                <c:pt idx="3">
                  <c:v>5.7050592034445486</c:v>
                </c:pt>
                <c:pt idx="4">
                  <c:v>6.375838926174481</c:v>
                </c:pt>
                <c:pt idx="5">
                  <c:v>5.4671968190855011</c:v>
                </c:pt>
                <c:pt idx="6">
                  <c:v>4.6605876393110321</c:v>
                </c:pt>
                <c:pt idx="7">
                  <c:v>5.2972972972973054</c:v>
                </c:pt>
                <c:pt idx="8">
                  <c:v>2.7</c:v>
                </c:pt>
                <c:pt idx="9">
                  <c:v>5.7</c:v>
                </c:pt>
                <c:pt idx="10">
                  <c:v>3.6</c:v>
                </c:pt>
                <c:pt idx="11">
                  <c:v>4.5</c:v>
                </c:pt>
                <c:pt idx="12">
                  <c:v>2.9</c:v>
                </c:pt>
                <c:pt idx="13">
                  <c:v>1.7</c:v>
                </c:pt>
                <c:pt idx="14">
                  <c:v>2.5</c:v>
                </c:pt>
                <c:pt idx="15">
                  <c:v>2.6</c:v>
                </c:pt>
                <c:pt idx="16">
                  <c:v>3.3</c:v>
                </c:pt>
                <c:pt idx="17">
                  <c:v>-1.6</c:v>
                </c:pt>
                <c:pt idx="18">
                  <c:v>2.1</c:v>
                </c:pt>
                <c:pt idx="19">
                  <c:v>0.2</c:v>
                </c:pt>
                <c:pt idx="20">
                  <c:v>-2.5</c:v>
                </c:pt>
                <c:pt idx="21">
                  <c:v>0.2</c:v>
                </c:pt>
                <c:pt idx="22">
                  <c:v>1.5</c:v>
                </c:pt>
                <c:pt idx="23">
                  <c:v>-1.9</c:v>
                </c:pt>
                <c:pt idx="24">
                  <c:v>0.7</c:v>
                </c:pt>
                <c:pt idx="25">
                  <c:v>-1.1000000000000001</c:v>
                </c:pt>
                <c:pt idx="26">
                  <c:v>-4.3</c:v>
                </c:pt>
                <c:pt idx="27">
                  <c:v>-1.1000000000000001</c:v>
                </c:pt>
                <c:pt idx="28">
                  <c:v>-2.1</c:v>
                </c:pt>
                <c:pt idx="29">
                  <c:v>-3.8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FC-462A-8D86-0EEA1F1110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accent6"/>
              </a:solidFill>
              <a:ln w="12700">
                <a:solidFill>
                  <a:schemeClr val="tx1"/>
                </a:solidFill>
                <a:prstDash val="sysDash"/>
              </a:ln>
            </c:spPr>
          </c:marker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Sheet1!$F$26:$F$56</c:f>
              <c:numCache>
                <c:formatCode>0.0</c:formatCode>
                <c:ptCount val="31"/>
                <c:pt idx="0">
                  <c:v>2.185739921967027</c:v>
                </c:pt>
                <c:pt idx="1">
                  <c:v>-1.0904189000529954</c:v>
                </c:pt>
                <c:pt idx="2" formatCode="0.00">
                  <c:v>0.01</c:v>
                </c:pt>
                <c:pt idx="3" formatCode="General">
                  <c:v>-1.8</c:v>
                </c:pt>
                <c:pt idx="4" formatCode="General">
                  <c:v>1.6</c:v>
                </c:pt>
                <c:pt idx="5" formatCode="General">
                  <c:v>-0.3</c:v>
                </c:pt>
                <c:pt idx="6" formatCode="General">
                  <c:v>3.4</c:v>
                </c:pt>
                <c:pt idx="7" formatCode="General">
                  <c:v>4.2</c:v>
                </c:pt>
                <c:pt idx="8" formatCode="General">
                  <c:v>4.7</c:v>
                </c:pt>
                <c:pt idx="9" formatCode="General">
                  <c:v>1</c:v>
                </c:pt>
                <c:pt idx="10" formatCode="General">
                  <c:v>6.3</c:v>
                </c:pt>
                <c:pt idx="11" formatCode="General">
                  <c:v>5.8</c:v>
                </c:pt>
                <c:pt idx="12" formatCode="General">
                  <c:v>4.7</c:v>
                </c:pt>
                <c:pt idx="13" formatCode="General">
                  <c:v>4.5999999999999996</c:v>
                </c:pt>
                <c:pt idx="14" formatCode="General">
                  <c:v>3.2</c:v>
                </c:pt>
                <c:pt idx="15" formatCode="General">
                  <c:v>3.1</c:v>
                </c:pt>
                <c:pt idx="16" formatCode="General">
                  <c:v>2.9</c:v>
                </c:pt>
                <c:pt idx="17" formatCode="General">
                  <c:v>5</c:v>
                </c:pt>
                <c:pt idx="18" formatCode="General">
                  <c:v>4.9000000000000004</c:v>
                </c:pt>
                <c:pt idx="19" formatCode="General">
                  <c:v>0.8</c:v>
                </c:pt>
                <c:pt idx="20" formatCode="General">
                  <c:v>-2.7</c:v>
                </c:pt>
                <c:pt idx="21" formatCode="General">
                  <c:v>5.8</c:v>
                </c:pt>
                <c:pt idx="22" formatCode="General">
                  <c:v>0.8</c:v>
                </c:pt>
                <c:pt idx="23" formatCode="General">
                  <c:v>1.2</c:v>
                </c:pt>
                <c:pt idx="24" formatCode="General">
                  <c:v>0.6</c:v>
                </c:pt>
                <c:pt idx="25" formatCode="General">
                  <c:v>-1.3</c:v>
                </c:pt>
                <c:pt idx="26" formatCode="General">
                  <c:v>-2.7</c:v>
                </c:pt>
                <c:pt idx="27" formatCode="General">
                  <c:v>1.5</c:v>
                </c:pt>
                <c:pt idx="28" formatCode="General">
                  <c:v>-3.4</c:v>
                </c:pt>
                <c:pt idx="29" formatCode="General">
                  <c:v>-5.3</c:v>
                </c:pt>
                <c:pt idx="30" formatCode="General">
                  <c:v>-3.2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FC-462A-8D86-0EEA1F111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64464"/>
        <c:axId val="440867728"/>
      </c:lineChart>
      <c:catAx>
        <c:axId val="44086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40867728"/>
        <c:crosses val="autoZero"/>
        <c:auto val="1"/>
        <c:lblAlgn val="ctr"/>
        <c:lblOffset val="100"/>
        <c:noMultiLvlLbl val="1"/>
      </c:catAx>
      <c:valAx>
        <c:axId val="440867728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0864464"/>
        <c:crosses val="autoZero"/>
        <c:crossBetween val="between"/>
      </c:valAx>
      <c:dTable>
        <c:showHorzBorder val="1"/>
        <c:showVertBorder val="0"/>
        <c:showOutline val="1"/>
        <c:showKeys val="1"/>
        <c:txPr>
          <a:bodyPr/>
          <a:lstStyle/>
          <a:p>
            <a:pPr rtl="0">
              <a:defRPr sz="800" b="1">
                <a:latin typeface="+mj-lt"/>
              </a:defRPr>
            </a:pPr>
            <a:endParaRPr lang="en-US"/>
          </a:p>
        </c:txPr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DB SaiKrok X" panose="02000506060000020004" pitchFamily="2" charset="-34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4368362363031"/>
          <c:y val="5.8275290270423087E-2"/>
          <c:w val="0.87346149573124354"/>
          <c:h val="0.56675500564586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Malaysia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Sheet1!$B$26:$B$56</c:f>
              <c:numCache>
                <c:formatCode>0.0</c:formatCode>
                <c:ptCount val="31"/>
                <c:pt idx="0">
                  <c:v>4.5950155763240019</c:v>
                </c:pt>
                <c:pt idx="1">
                  <c:v>6.545153272576627</c:v>
                </c:pt>
                <c:pt idx="2">
                  <c:v>5.8259587020649093</c:v>
                </c:pt>
                <c:pt idx="3">
                  <c:v>6.7494181536074365</c:v>
                </c:pt>
                <c:pt idx="4">
                  <c:v>7.2</c:v>
                </c:pt>
                <c:pt idx="5">
                  <c:v>4.7033285094066741</c:v>
                </c:pt>
                <c:pt idx="6">
                  <c:v>8.0149812734082246</c:v>
                </c:pt>
                <c:pt idx="7">
                  <c:v>7.6</c:v>
                </c:pt>
                <c:pt idx="8">
                  <c:v>5.7</c:v>
                </c:pt>
                <c:pt idx="9">
                  <c:v>4.2</c:v>
                </c:pt>
                <c:pt idx="10">
                  <c:v>6.6</c:v>
                </c:pt>
                <c:pt idx="11">
                  <c:v>5.3</c:v>
                </c:pt>
                <c:pt idx="12">
                  <c:v>6.8</c:v>
                </c:pt>
                <c:pt idx="13">
                  <c:v>4.7</c:v>
                </c:pt>
                <c:pt idx="14">
                  <c:v>4.7</c:v>
                </c:pt>
                <c:pt idx="15">
                  <c:v>5.4</c:v>
                </c:pt>
                <c:pt idx="16">
                  <c:v>4.0999999999999996</c:v>
                </c:pt>
                <c:pt idx="17">
                  <c:v>4.5</c:v>
                </c:pt>
                <c:pt idx="18">
                  <c:v>5.2</c:v>
                </c:pt>
                <c:pt idx="19">
                  <c:v>4.3</c:v>
                </c:pt>
                <c:pt idx="20">
                  <c:v>4.8</c:v>
                </c:pt>
                <c:pt idx="21">
                  <c:v>5.4</c:v>
                </c:pt>
                <c:pt idx="22">
                  <c:v>3.7</c:v>
                </c:pt>
                <c:pt idx="23">
                  <c:v>4.4000000000000004</c:v>
                </c:pt>
                <c:pt idx="24">
                  <c:v>4.2</c:v>
                </c:pt>
                <c:pt idx="25">
                  <c:v>3.7</c:v>
                </c:pt>
                <c:pt idx="26">
                  <c:v>4.0999999999999996</c:v>
                </c:pt>
                <c:pt idx="27">
                  <c:v>4.3</c:v>
                </c:pt>
                <c:pt idx="28">
                  <c:v>4.2</c:v>
                </c:pt>
                <c:pt idx="2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40-4652-8FF1-74D8FF99AB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Korea</c:v>
                </c:pt>
              </c:strCache>
            </c:strRef>
          </c:tx>
          <c:marker>
            <c:symbol val="square"/>
            <c:size val="7"/>
          </c:marker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Sheet1!$C$26:$C$56</c:f>
              <c:numCache>
                <c:formatCode>0.0</c:formatCode>
                <c:ptCount val="31"/>
                <c:pt idx="0">
                  <c:v>1.5252621544327809</c:v>
                </c:pt>
                <c:pt idx="1">
                  <c:v>6.8717948717948758</c:v>
                </c:pt>
                <c:pt idx="2">
                  <c:v>3.4666666666666686</c:v>
                </c:pt>
                <c:pt idx="3">
                  <c:v>1.8604651162790589</c:v>
                </c:pt>
                <c:pt idx="4">
                  <c:v>9.0252707581228719E-2</c:v>
                </c:pt>
                <c:pt idx="5">
                  <c:v>-0.62222222222222001</c:v>
                </c:pt>
                <c:pt idx="6">
                  <c:v>-0.35971223021583398</c:v>
                </c:pt>
                <c:pt idx="7">
                  <c:v>2.5</c:v>
                </c:pt>
                <c:pt idx="8">
                  <c:v>8.9</c:v>
                </c:pt>
                <c:pt idx="9">
                  <c:v>-6.5</c:v>
                </c:pt>
                <c:pt idx="10">
                  <c:v>-1.9</c:v>
                </c:pt>
                <c:pt idx="11">
                  <c:v>-6.2</c:v>
                </c:pt>
                <c:pt idx="12">
                  <c:v>3.5</c:v>
                </c:pt>
                <c:pt idx="13">
                  <c:v>-7.8</c:v>
                </c:pt>
                <c:pt idx="14">
                  <c:v>-4.3</c:v>
                </c:pt>
                <c:pt idx="15">
                  <c:v>0.8</c:v>
                </c:pt>
                <c:pt idx="16">
                  <c:v>1.2</c:v>
                </c:pt>
                <c:pt idx="17">
                  <c:v>-0.7</c:v>
                </c:pt>
                <c:pt idx="18">
                  <c:v>0.9</c:v>
                </c:pt>
                <c:pt idx="19">
                  <c:v>2</c:v>
                </c:pt>
                <c:pt idx="20">
                  <c:v>-9.1</c:v>
                </c:pt>
                <c:pt idx="21">
                  <c:v>12.2</c:v>
                </c:pt>
                <c:pt idx="22">
                  <c:v>1.3</c:v>
                </c:pt>
                <c:pt idx="23">
                  <c:v>1.2</c:v>
                </c:pt>
                <c:pt idx="24">
                  <c:v>0</c:v>
                </c:pt>
                <c:pt idx="25">
                  <c:v>-3.5</c:v>
                </c:pt>
                <c:pt idx="26">
                  <c:v>-2.4</c:v>
                </c:pt>
                <c:pt idx="27">
                  <c:v>-0.2</c:v>
                </c:pt>
                <c:pt idx="28">
                  <c:v>0.1</c:v>
                </c:pt>
                <c:pt idx="29">
                  <c:v>-3.1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40-4652-8FF1-74D8FF99AB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Taiwan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Sheet1!$D$26:$D$56</c:f>
              <c:numCache>
                <c:formatCode>0.0</c:formatCode>
                <c:ptCount val="31"/>
                <c:pt idx="0">
                  <c:v>3.462441314553999</c:v>
                </c:pt>
                <c:pt idx="1">
                  <c:v>14.084997677659075</c:v>
                </c:pt>
                <c:pt idx="2">
                  <c:v>5.17225706753932</c:v>
                </c:pt>
                <c:pt idx="3">
                  <c:v>1.3747700648658991</c:v>
                </c:pt>
                <c:pt idx="4">
                  <c:v>2.0078488637400795</c:v>
                </c:pt>
                <c:pt idx="5">
                  <c:v>4.0795746241290942</c:v>
                </c:pt>
                <c:pt idx="6">
                  <c:v>2.6404137555575886</c:v>
                </c:pt>
                <c:pt idx="7">
                  <c:v>4.0999999999999996</c:v>
                </c:pt>
                <c:pt idx="8">
                  <c:v>4.8</c:v>
                </c:pt>
                <c:pt idx="9">
                  <c:v>2.8</c:v>
                </c:pt>
                <c:pt idx="10">
                  <c:v>1.7</c:v>
                </c:pt>
                <c:pt idx="11">
                  <c:v>1.1000000000000001</c:v>
                </c:pt>
                <c:pt idx="12">
                  <c:v>9.6</c:v>
                </c:pt>
                <c:pt idx="13">
                  <c:v>-5.2</c:v>
                </c:pt>
                <c:pt idx="14">
                  <c:v>5.8</c:v>
                </c:pt>
                <c:pt idx="15">
                  <c:v>9.3000000000000007</c:v>
                </c:pt>
                <c:pt idx="16">
                  <c:v>7.9</c:v>
                </c:pt>
                <c:pt idx="17">
                  <c:v>0.8</c:v>
                </c:pt>
                <c:pt idx="18">
                  <c:v>5.3</c:v>
                </c:pt>
                <c:pt idx="19">
                  <c:v>1.5</c:v>
                </c:pt>
                <c:pt idx="20">
                  <c:v>2</c:v>
                </c:pt>
                <c:pt idx="21">
                  <c:v>9.3000000000000007</c:v>
                </c:pt>
                <c:pt idx="22">
                  <c:v>2.5</c:v>
                </c:pt>
                <c:pt idx="23">
                  <c:v>-1.2</c:v>
                </c:pt>
                <c:pt idx="24">
                  <c:v>-1.1000000000000001</c:v>
                </c:pt>
                <c:pt idx="25">
                  <c:v>-1.9</c:v>
                </c:pt>
                <c:pt idx="26">
                  <c:v>-10</c:v>
                </c:pt>
                <c:pt idx="27">
                  <c:v>1.3</c:v>
                </c:pt>
                <c:pt idx="28">
                  <c:v>-2.5</c:v>
                </c:pt>
                <c:pt idx="29">
                  <c:v>-0.8</c:v>
                </c:pt>
                <c:pt idx="30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40-4652-8FF1-74D8FF99AB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Vietnam</c:v>
                </c:pt>
              </c:strCache>
            </c:strRef>
          </c:tx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Sheet1!$E$26:$E$56</c:f>
              <c:numCache>
                <c:formatCode>0.0</c:formatCode>
                <c:ptCount val="31"/>
                <c:pt idx="0">
                  <c:v>-7.3992257513585429</c:v>
                </c:pt>
                <c:pt idx="1">
                  <c:v>22.589751432791743</c:v>
                </c:pt>
                <c:pt idx="2">
                  <c:v>11.831710191366284</c:v>
                </c:pt>
                <c:pt idx="3">
                  <c:v>17.5</c:v>
                </c:pt>
                <c:pt idx="4">
                  <c:v>13.4</c:v>
                </c:pt>
                <c:pt idx="5">
                  <c:v>6.6</c:v>
                </c:pt>
                <c:pt idx="6">
                  <c:v>6.5</c:v>
                </c:pt>
                <c:pt idx="7">
                  <c:v>14.3</c:v>
                </c:pt>
                <c:pt idx="8">
                  <c:v>17.399999999999999</c:v>
                </c:pt>
                <c:pt idx="9">
                  <c:v>21</c:v>
                </c:pt>
                <c:pt idx="12">
                  <c:v>21.8</c:v>
                </c:pt>
                <c:pt idx="13">
                  <c:v>9.3000000000000007</c:v>
                </c:pt>
                <c:pt idx="14">
                  <c:v>12</c:v>
                </c:pt>
                <c:pt idx="15">
                  <c:v>7.2</c:v>
                </c:pt>
                <c:pt idx="16">
                  <c:v>12.1</c:v>
                </c:pt>
                <c:pt idx="17">
                  <c:v>15.5</c:v>
                </c:pt>
                <c:pt idx="18">
                  <c:v>16.600000000000001</c:v>
                </c:pt>
                <c:pt idx="19">
                  <c:v>14.3</c:v>
                </c:pt>
                <c:pt idx="20">
                  <c:v>11.2</c:v>
                </c:pt>
                <c:pt idx="21">
                  <c:v>10.1</c:v>
                </c:pt>
                <c:pt idx="22">
                  <c:v>10.8</c:v>
                </c:pt>
                <c:pt idx="23">
                  <c:v>13.7</c:v>
                </c:pt>
                <c:pt idx="24">
                  <c:v>10.199999999999999</c:v>
                </c:pt>
                <c:pt idx="25">
                  <c:v>12.3</c:v>
                </c:pt>
                <c:pt idx="26">
                  <c:v>10.199999999999999</c:v>
                </c:pt>
                <c:pt idx="27">
                  <c:v>10</c:v>
                </c:pt>
                <c:pt idx="28">
                  <c:v>11.6</c:v>
                </c:pt>
                <c:pt idx="29">
                  <c:v>10.6</c:v>
                </c:pt>
                <c:pt idx="30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40-4652-8FF1-74D8FF99AB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Indonesia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Sheet1!$F$26:$F$56</c:f>
              <c:numCache>
                <c:formatCode>0.0</c:formatCode>
                <c:ptCount val="31"/>
                <c:pt idx="0">
                  <c:v>3.4482230494850228</c:v>
                </c:pt>
                <c:pt idx="1">
                  <c:v>3.771209431794162</c:v>
                </c:pt>
                <c:pt idx="2">
                  <c:v>6.1</c:v>
                </c:pt>
                <c:pt idx="3">
                  <c:v>6.4091498407682366</c:v>
                </c:pt>
                <c:pt idx="4">
                  <c:v>6.6332271450464759</c:v>
                </c:pt>
                <c:pt idx="5">
                  <c:v>-1.1000000000000001</c:v>
                </c:pt>
                <c:pt idx="6">
                  <c:v>3.8</c:v>
                </c:pt>
                <c:pt idx="7">
                  <c:v>4.8</c:v>
                </c:pt>
                <c:pt idx="8">
                  <c:v>7.7</c:v>
                </c:pt>
                <c:pt idx="9">
                  <c:v>6.4</c:v>
                </c:pt>
                <c:pt idx="10">
                  <c:v>5.7</c:v>
                </c:pt>
                <c:pt idx="11">
                  <c:v>1.6</c:v>
                </c:pt>
                <c:pt idx="12">
                  <c:v>8.5</c:v>
                </c:pt>
                <c:pt idx="13">
                  <c:v>5.5</c:v>
                </c:pt>
                <c:pt idx="14">
                  <c:v>1.1000000000000001</c:v>
                </c:pt>
                <c:pt idx="15">
                  <c:v>6.5</c:v>
                </c:pt>
                <c:pt idx="16">
                  <c:v>1.9</c:v>
                </c:pt>
                <c:pt idx="17">
                  <c:v>-12.8</c:v>
                </c:pt>
                <c:pt idx="18">
                  <c:v>0.3</c:v>
                </c:pt>
                <c:pt idx="19">
                  <c:v>0.5</c:v>
                </c:pt>
                <c:pt idx="20">
                  <c:v>0.5</c:v>
                </c:pt>
                <c:pt idx="21">
                  <c:v>8.6999999999999993</c:v>
                </c:pt>
                <c:pt idx="22">
                  <c:v>6.2</c:v>
                </c:pt>
                <c:pt idx="23">
                  <c:v>6.4</c:v>
                </c:pt>
                <c:pt idx="24">
                  <c:v>-0.7</c:v>
                </c:pt>
                <c:pt idx="25">
                  <c:v>-4</c:v>
                </c:pt>
                <c:pt idx="26">
                  <c:v>8.3000000000000007</c:v>
                </c:pt>
                <c:pt idx="27">
                  <c:v>1.1000000000000001</c:v>
                </c:pt>
                <c:pt idx="28">
                  <c:v>4</c:v>
                </c:pt>
                <c:pt idx="29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40-4652-8FF1-74D8FF99AB1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Thai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pPr>
              <a:ln w="28575">
                <a:solidFill>
                  <a:schemeClr val="tx1"/>
                </a:solidFill>
                <a:prstDash val="sysDash"/>
              </a:ln>
            </c:spPr>
          </c:marker>
          <c:cat>
            <c:strRef>
              <c:f>Sheet1!$A$26:$A$56</c:f>
              <c:strCache>
                <c:ptCount val="31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Jan-18</c:v>
                </c:pt>
                <c:pt idx="13">
                  <c:v>Feb-18</c:v>
                </c:pt>
                <c:pt idx="14">
                  <c:v>Mar-18</c:v>
                </c:pt>
                <c:pt idx="15">
                  <c:v>Apr-18</c:v>
                </c:pt>
                <c:pt idx="16">
                  <c:v>May-18</c:v>
                </c:pt>
                <c:pt idx="17">
                  <c:v>Jun-18</c:v>
                </c:pt>
                <c:pt idx="18">
                  <c:v>Jul-18</c:v>
                </c:pt>
                <c:pt idx="19">
                  <c:v>Aug-18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  <c:pt idx="29">
                  <c:v>Jun-19</c:v>
                </c:pt>
                <c:pt idx="30">
                  <c:v>Jul-19</c:v>
                </c:pt>
              </c:strCache>
            </c:strRef>
          </c:cat>
          <c:val>
            <c:numRef>
              <c:f>Sheet1!$G$26:$G$56</c:f>
              <c:numCache>
                <c:formatCode>0.0</c:formatCode>
                <c:ptCount val="31"/>
                <c:pt idx="0">
                  <c:v>2.185739921967027</c:v>
                </c:pt>
                <c:pt idx="1">
                  <c:v>-1.0904189000529954</c:v>
                </c:pt>
                <c:pt idx="2" formatCode="0.00">
                  <c:v>0.01</c:v>
                </c:pt>
                <c:pt idx="3" formatCode="General">
                  <c:v>-1.8</c:v>
                </c:pt>
                <c:pt idx="4" formatCode="General">
                  <c:v>1.6</c:v>
                </c:pt>
                <c:pt idx="5" formatCode="General">
                  <c:v>-0.3</c:v>
                </c:pt>
                <c:pt idx="6" formatCode="General">
                  <c:v>3.4</c:v>
                </c:pt>
                <c:pt idx="7" formatCode="General">
                  <c:v>5.2</c:v>
                </c:pt>
                <c:pt idx="8" formatCode="General">
                  <c:v>4.7</c:v>
                </c:pt>
                <c:pt idx="9" formatCode="General">
                  <c:v>0.4</c:v>
                </c:pt>
                <c:pt idx="10" formatCode="General">
                  <c:v>5.5</c:v>
                </c:pt>
                <c:pt idx="11" formatCode="General">
                  <c:v>5.8</c:v>
                </c:pt>
                <c:pt idx="12" formatCode="General">
                  <c:v>4.5999999999999996</c:v>
                </c:pt>
                <c:pt idx="13" formatCode="General">
                  <c:v>4.5999999999999996</c:v>
                </c:pt>
                <c:pt idx="14" formatCode="General">
                  <c:v>3.2</c:v>
                </c:pt>
                <c:pt idx="15" formatCode="General">
                  <c:v>3.1</c:v>
                </c:pt>
                <c:pt idx="16" formatCode="General">
                  <c:v>2.9</c:v>
                </c:pt>
                <c:pt idx="17" formatCode="General">
                  <c:v>5</c:v>
                </c:pt>
                <c:pt idx="18" formatCode="General">
                  <c:v>4.8</c:v>
                </c:pt>
                <c:pt idx="19" formatCode="General">
                  <c:v>2.2999999999999998</c:v>
                </c:pt>
                <c:pt idx="20" formatCode="General">
                  <c:v>-0.1</c:v>
                </c:pt>
                <c:pt idx="21" formatCode="General">
                  <c:v>5.7</c:v>
                </c:pt>
                <c:pt idx="22" formatCode="General">
                  <c:v>0.8</c:v>
                </c:pt>
                <c:pt idx="23" formatCode="General">
                  <c:v>1.2</c:v>
                </c:pt>
                <c:pt idx="24" formatCode="General">
                  <c:v>0.6</c:v>
                </c:pt>
                <c:pt idx="25" formatCode="General">
                  <c:v>-1.3</c:v>
                </c:pt>
                <c:pt idx="26" formatCode="General">
                  <c:v>-2.7</c:v>
                </c:pt>
                <c:pt idx="27" formatCode="General">
                  <c:v>1.5</c:v>
                </c:pt>
                <c:pt idx="28" formatCode="General">
                  <c:v>-3.4</c:v>
                </c:pt>
                <c:pt idx="29" formatCode="General">
                  <c:v>-5.3</c:v>
                </c:pt>
                <c:pt idx="30" formatCode="General">
                  <c:v>-3.2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40-4652-8FF1-74D8FF99A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54672"/>
        <c:axId val="440860112"/>
      </c:lineChart>
      <c:catAx>
        <c:axId val="44085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40860112"/>
        <c:crosses val="autoZero"/>
        <c:auto val="1"/>
        <c:lblAlgn val="ctr"/>
        <c:lblOffset val="100"/>
        <c:noMultiLvlLbl val="1"/>
      </c:catAx>
      <c:valAx>
        <c:axId val="4408601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440854672"/>
        <c:crosses val="autoZero"/>
        <c:crossBetween val="between"/>
      </c:valAx>
      <c:dTable>
        <c:showHorzBorder val="1"/>
        <c:showVertBorder val="0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+mj-lt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83E6E7F-567D-4962-8A73-C80E7898E802}" type="datetime1">
              <a:rPr lang="th-TH" smtClean="0"/>
              <a:t>27/08/62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DD2E8F3-A172-4690-842D-4D3871D3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4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D9BB40A9-D3ED-44E5-8B86-439791B780F8}" type="datetime1">
              <a:rPr lang="th-TH" smtClean="0"/>
              <a:t>27/08/62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38FE313-5516-4FA8-94EE-3A29F1DB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3527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127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339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13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727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591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272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69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04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23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2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6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2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66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33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47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39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1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945">
              <a:srgbClr val="BBCEE5"/>
            </a:gs>
            <a:gs pos="59299">
              <a:srgbClr val="BED0E6"/>
            </a:gs>
            <a:gs pos="52221">
              <a:srgbClr val="C5D5E9"/>
            </a:gs>
            <a:gs pos="28342">
              <a:srgbClr val="DBE5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7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36.png"/><Relationship Id="rId21" Type="http://schemas.openxmlformats.org/officeDocument/2006/relationships/image" Target="../media/image26.png"/><Relationship Id="rId34" Type="http://schemas.microsoft.com/office/2007/relationships/hdphoto" Target="../media/hdphoto14.wdp"/><Relationship Id="rId42" Type="http://schemas.openxmlformats.org/officeDocument/2006/relationships/image" Target="../media/image38.png"/><Relationship Id="rId47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6" Type="http://schemas.openxmlformats.org/officeDocument/2006/relationships/image" Target="../media/image23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24" Type="http://schemas.microsoft.com/office/2007/relationships/hdphoto" Target="../media/hdphoto10.wdp"/><Relationship Id="rId32" Type="http://schemas.microsoft.com/office/2007/relationships/hdphoto" Target="../media/hdphoto13.wdp"/><Relationship Id="rId37" Type="http://schemas.openxmlformats.org/officeDocument/2006/relationships/image" Target="../media/image35.png"/><Relationship Id="rId40" Type="http://schemas.microsoft.com/office/2007/relationships/hdphoto" Target="../media/hdphoto17.wdp"/><Relationship Id="rId45" Type="http://schemas.microsoft.com/office/2007/relationships/hdphoto" Target="../media/hdphoto19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36" Type="http://schemas.microsoft.com/office/2007/relationships/hdphoto" Target="../media/hdphoto15.wdp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4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2.png"/><Relationship Id="rId22" Type="http://schemas.microsoft.com/office/2007/relationships/hdphoto" Target="../media/hdphoto9.wdp"/><Relationship Id="rId27" Type="http://schemas.openxmlformats.org/officeDocument/2006/relationships/image" Target="../media/image29.png"/><Relationship Id="rId30" Type="http://schemas.openxmlformats.org/officeDocument/2006/relationships/image" Target="../media/image31.png"/><Relationship Id="rId35" Type="http://schemas.openxmlformats.org/officeDocument/2006/relationships/image" Target="../media/image34.png"/><Relationship Id="rId43" Type="http://schemas.microsoft.com/office/2007/relationships/hdphoto" Target="../media/hdphoto18.wdp"/><Relationship Id="rId48" Type="http://schemas.openxmlformats.org/officeDocument/2006/relationships/image" Target="../media/image42.png"/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3.png"/><Relationship Id="rId38" Type="http://schemas.microsoft.com/office/2007/relationships/hdphoto" Target="../media/hdphoto16.wdp"/><Relationship Id="rId46" Type="http://schemas.openxmlformats.org/officeDocument/2006/relationships/image" Target="../media/image40.png"/><Relationship Id="rId20" Type="http://schemas.microsoft.com/office/2007/relationships/hdphoto" Target="../media/hdphoto8.wdp"/><Relationship Id="rId4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9" Type="http://schemas.microsoft.com/office/2007/relationships/hdphoto" Target="../media/hdphoto19.wdp"/><Relationship Id="rId21" Type="http://schemas.openxmlformats.org/officeDocument/2006/relationships/image" Target="../media/image29.png"/><Relationship Id="rId34" Type="http://schemas.openxmlformats.org/officeDocument/2006/relationships/image" Target="../media/image34.png"/><Relationship Id="rId42" Type="http://schemas.openxmlformats.org/officeDocument/2006/relationships/image" Target="../media/image47.png"/><Relationship Id="rId47" Type="http://schemas.openxmlformats.org/officeDocument/2006/relationships/image" Target="../media/image49.png"/><Relationship Id="rId50" Type="http://schemas.microsoft.com/office/2007/relationships/hdphoto" Target="../media/hdphoto26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6" Type="http://schemas.microsoft.com/office/2007/relationships/hdphoto" Target="../media/hdphoto7.wdp"/><Relationship Id="rId29" Type="http://schemas.openxmlformats.org/officeDocument/2006/relationships/image" Target="../media/image40.png"/><Relationship Id="rId11" Type="http://schemas.openxmlformats.org/officeDocument/2006/relationships/image" Target="../media/image17.png"/><Relationship Id="rId24" Type="http://schemas.microsoft.com/office/2007/relationships/hdphoto" Target="../media/hdphoto8.wdp"/><Relationship Id="rId32" Type="http://schemas.openxmlformats.org/officeDocument/2006/relationships/image" Target="../media/image30.png"/><Relationship Id="rId37" Type="http://schemas.microsoft.com/office/2007/relationships/hdphoto" Target="../media/hdphoto14.wdp"/><Relationship Id="rId40" Type="http://schemas.openxmlformats.org/officeDocument/2006/relationships/image" Target="../media/image46.png"/><Relationship Id="rId45" Type="http://schemas.microsoft.com/office/2007/relationships/hdphoto" Target="../media/hdphoto24.wdp"/><Relationship Id="rId53" Type="http://schemas.openxmlformats.org/officeDocument/2006/relationships/image" Target="../media/image41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19" Type="http://schemas.openxmlformats.org/officeDocument/2006/relationships/image" Target="../media/image28.png"/><Relationship Id="rId31" Type="http://schemas.microsoft.com/office/2007/relationships/hdphoto" Target="../media/hdphoto21.wdp"/><Relationship Id="rId44" Type="http://schemas.openxmlformats.org/officeDocument/2006/relationships/image" Target="../media/image48.png"/><Relationship Id="rId52" Type="http://schemas.microsoft.com/office/2007/relationships/hdphoto" Target="../media/hdphoto27.wdp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microsoft.com/office/2007/relationships/hdphoto" Target="../media/hdphoto5.wdp"/><Relationship Id="rId22" Type="http://schemas.openxmlformats.org/officeDocument/2006/relationships/image" Target="../media/image43.png"/><Relationship Id="rId27" Type="http://schemas.openxmlformats.org/officeDocument/2006/relationships/image" Target="../media/image44.png"/><Relationship Id="rId30" Type="http://schemas.openxmlformats.org/officeDocument/2006/relationships/image" Target="../media/image45.png"/><Relationship Id="rId35" Type="http://schemas.microsoft.com/office/2007/relationships/hdphoto" Target="../media/hdphoto15.wdp"/><Relationship Id="rId43" Type="http://schemas.microsoft.com/office/2007/relationships/hdphoto" Target="../media/hdphoto23.wdp"/><Relationship Id="rId48" Type="http://schemas.microsoft.com/office/2007/relationships/hdphoto" Target="../media/hdphoto25.wdp"/><Relationship Id="rId8" Type="http://schemas.microsoft.com/office/2007/relationships/hdphoto" Target="../media/hdphoto4.wdp"/><Relationship Id="rId51" Type="http://schemas.openxmlformats.org/officeDocument/2006/relationships/image" Target="../media/image51.png"/><Relationship Id="rId3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microsoft.com/office/2007/relationships/hdphoto" Target="../media/hdphoto12.wdp"/><Relationship Id="rId38" Type="http://schemas.openxmlformats.org/officeDocument/2006/relationships/image" Target="../media/image39.png"/><Relationship Id="rId46" Type="http://schemas.openxmlformats.org/officeDocument/2006/relationships/image" Target="../media/image23.png"/><Relationship Id="rId20" Type="http://schemas.microsoft.com/office/2007/relationships/hdphoto" Target="../media/hdphoto11.wdp"/><Relationship Id="rId41" Type="http://schemas.microsoft.com/office/2007/relationships/hdphoto" Target="../media/hdphoto22.wdp"/><Relationship Id="rId5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5" Type="http://schemas.openxmlformats.org/officeDocument/2006/relationships/image" Target="../media/image24.png"/><Relationship Id="rId23" Type="http://schemas.openxmlformats.org/officeDocument/2006/relationships/image" Target="../media/image25.png"/><Relationship Id="rId28" Type="http://schemas.microsoft.com/office/2007/relationships/hdphoto" Target="../media/hdphoto20.wdp"/><Relationship Id="rId36" Type="http://schemas.openxmlformats.org/officeDocument/2006/relationships/image" Target="../media/image33.png"/><Relationship Id="rId4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52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464" y="774210"/>
            <a:ext cx="151116" cy="1403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20503-5A3B-42FA-9EB4-E54137C437F4}"/>
              </a:ext>
            </a:extLst>
          </p:cNvPr>
          <p:cNvSpPr/>
          <p:nvPr/>
        </p:nvSpPr>
        <p:spPr>
          <a:xfrm>
            <a:off x="1368749" y="683903"/>
            <a:ext cx="4777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ภาพรวมดัชนีอุตสาหกรรมไทย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C6FFC-E346-4514-ADA0-D57DEA236159}"/>
              </a:ext>
            </a:extLst>
          </p:cNvPr>
          <p:cNvSpPr/>
          <p:nvPr/>
        </p:nvSpPr>
        <p:spPr>
          <a:xfrm>
            <a:off x="1368749" y="1289257"/>
            <a:ext cx="4140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ประจำเดือนกรกฎาคม 25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755AAA-56ED-40F9-A4F2-65E29893B174}"/>
              </a:ext>
            </a:extLst>
          </p:cNvPr>
          <p:cNvSpPr/>
          <p:nvPr/>
        </p:nvSpPr>
        <p:spPr>
          <a:xfrm>
            <a:off x="1454984" y="1844639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http://indexes.oie.go.th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logo-ft.png" descr="logo-ft.png">
            <a:extLst>
              <a:ext uri="{FF2B5EF4-FFF2-40B4-BE49-F238E27FC236}">
                <a16:creationId xmlns:a16="http://schemas.microsoft.com/office/drawing/2014/main" id="{B4531D20-3881-4990-BD61-5A826D5E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725" y="5830091"/>
            <a:ext cx="899710" cy="6880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2727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9075514"/>
              </p:ext>
            </p:extLst>
          </p:nvPr>
        </p:nvGraphicFramePr>
        <p:xfrm>
          <a:off x="243061" y="1707967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061" y="418710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TSIC : 2910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การผลิตยานยนต์</a:t>
            </a:r>
            <a:endParaRPr lang="th-TH" sz="4000" b="1" dirty="0">
              <a:solidFill>
                <a:schemeClr val="tx2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AEF3EED6-763D-460F-8E94-5C5D918E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8" y="158482"/>
            <a:ext cx="935014" cy="9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FBC82B-C879-4710-A017-BEBDB6621402}"/>
              </a:ext>
            </a:extLst>
          </p:cNvPr>
          <p:cNvGrpSpPr/>
          <p:nvPr/>
        </p:nvGrpSpPr>
        <p:grpSpPr>
          <a:xfrm>
            <a:off x="2792760" y="-1540034"/>
            <a:ext cx="885836" cy="885836"/>
            <a:chOff x="8200" y="175948"/>
            <a:chExt cx="885836" cy="8858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535267-7250-48DC-BD20-FB271AFA9D69}"/>
                </a:ext>
              </a:extLst>
            </p:cNvPr>
            <p:cNvSpPr/>
            <p:nvPr/>
          </p:nvSpPr>
          <p:spPr>
            <a:xfrm>
              <a:off x="8200" y="175948"/>
              <a:ext cx="885836" cy="8858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61D203-7C40-406B-816A-DD4D69B3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4" y="221605"/>
              <a:ext cx="713108" cy="713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72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9567" y="-81166"/>
            <a:ext cx="10065569" cy="7070726"/>
            <a:chOff x="-159567" y="-81166"/>
            <a:chExt cx="10065569" cy="7070726"/>
          </a:xfrm>
        </p:grpSpPr>
        <p:pic>
          <p:nvPicPr>
            <p:cNvPr id="8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9567" y="-81166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59566" y="-81166"/>
              <a:ext cx="10065568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24174617"/>
              </p:ext>
            </p:extLst>
          </p:nvPr>
        </p:nvGraphicFramePr>
        <p:xfrm>
          <a:off x="0" y="1123545"/>
          <a:ext cx="9777536" cy="60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-159566" y="116632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อัตราการเปลี่ยนแปลงของดัชนีผลผลิตอุตสาหกรรม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ไทย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 เทียบ </a:t>
            </a:r>
            <a:r>
              <a:rPr lang="th-TH" sz="3600" b="1" dirty="0">
                <a:solidFill>
                  <a:srgbClr val="C00000"/>
                </a:solidFill>
                <a:latin typeface="DB SaiKrok X" panose="02000506060000020004" pitchFamily="2" charset="-34"/>
                <a:cs typeface="+mj-cs"/>
              </a:rPr>
              <a:t>ประเทศสำคัญ</a:t>
            </a:r>
            <a:r>
              <a:rPr lang="en-US" sz="3600" b="1" dirty="0">
                <a:solidFill>
                  <a:srgbClr val="C00000"/>
                </a:solidFill>
                <a:latin typeface="DB SaiKrok X" panose="02000506060000020004" pitchFamily="2" charset="-34"/>
                <a:cs typeface="+mj-cs"/>
              </a:rPr>
              <a:t> </a:t>
            </a:r>
            <a:r>
              <a:rPr lang="en-US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(%YoY)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970" y="6093296"/>
            <a:ext cx="758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CEIC</a:t>
            </a:r>
            <a:endParaRPr lang="th-TH" sz="1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80" y="718651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807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9567" y="-81166"/>
            <a:ext cx="10065569" cy="7070726"/>
            <a:chOff x="-159567" y="-81166"/>
            <a:chExt cx="10065569" cy="7070726"/>
          </a:xfrm>
        </p:grpSpPr>
        <p:pic>
          <p:nvPicPr>
            <p:cNvPr id="8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9567" y="-81166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59566" y="-81166"/>
              <a:ext cx="10065568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7930983"/>
              </p:ext>
            </p:extLst>
          </p:nvPr>
        </p:nvGraphicFramePr>
        <p:xfrm>
          <a:off x="56456" y="966492"/>
          <a:ext cx="9721080" cy="60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-159566" y="116632"/>
            <a:ext cx="10052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j-cs"/>
              </a:rPr>
              <a:t>อัตราการเปลี่ยนแปลงของดัชนีผลผลิตอุตสาหกรรม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ไทย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j-cs"/>
              </a:rPr>
              <a:t> เทียบ </a:t>
            </a:r>
            <a:r>
              <a:rPr lang="th-TH" sz="3600" b="1" dirty="0">
                <a:solidFill>
                  <a:srgbClr val="C00000"/>
                </a:solidFill>
                <a:latin typeface="+mj-lt"/>
                <a:cs typeface="+mj-cs"/>
              </a:rPr>
              <a:t>เอเชีย</a:t>
            </a:r>
            <a:r>
              <a:rPr lang="en-US" sz="4000" b="1" dirty="0">
                <a:solidFill>
                  <a:srgbClr val="C00000"/>
                </a:solidFill>
                <a:latin typeface="+mj-lt"/>
                <a:cs typeface="+mj-cs"/>
              </a:rPr>
              <a:t> </a:t>
            </a:r>
            <a:r>
              <a:rPr lang="en-US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(%YoY)</a:t>
            </a:r>
            <a:endParaRPr lang="th-TH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95" y="609329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+mj-cs"/>
              </a:rPr>
              <a:t>ที่มา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: CEIC</a:t>
            </a:r>
            <a:endParaRPr lang="th-TH" sz="1800" b="1" dirty="0">
              <a:solidFill>
                <a:srgbClr val="FF0000"/>
              </a:solidFill>
              <a:latin typeface="DB SaiKrok X" panose="02000506060000020004" pitchFamily="2" charset="-34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55" y="716510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740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B7F2B7-053B-48D3-AFCB-A548F1A0B507}"/>
              </a:ext>
            </a:extLst>
          </p:cNvPr>
          <p:cNvSpPr txBox="1"/>
          <p:nvPr/>
        </p:nvSpPr>
        <p:spPr>
          <a:xfrm>
            <a:off x="3075987" y="687277"/>
            <a:ext cx="6319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ร่วมเพิ่มประสิทธิภาพและความแม่นยำให้กับ</a:t>
            </a:r>
          </a:p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ข้อมูลอุตสาหกรรมไทย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!!</a:t>
            </a:r>
            <a:endParaRPr lang="th-TH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18FD4-EFF8-48AE-98CC-2D443B298534}"/>
              </a:ext>
            </a:extLst>
          </p:cNvPr>
          <p:cNvSpPr/>
          <p:nvPr/>
        </p:nvSpPr>
        <p:spPr>
          <a:xfrm>
            <a:off x="2672632" y="2220810"/>
            <a:ext cx="6912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สำนักงานเศรษฐกิจอุตสาหกรรม กระทรวงอุตสาหกรรม ขอเรียนเชิญผู้ประกอบการอุตสาหกรรมไทยทุกท่าน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ร่วมเป็นส่วนหนึ่งในการสร้างสรรค์ข้อมูลที่มีประโยชน์ต่อประเทศ</a:t>
            </a:r>
          </a:p>
          <a:p>
            <a:pPr algn="ctr"/>
            <a:r>
              <a:rPr lang="th-TH" sz="2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ง่ายๆ ด้วยตนเอง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9A501-5E9E-4C93-B8ED-02CB157451B0}"/>
              </a:ext>
            </a:extLst>
          </p:cNvPr>
          <p:cNvSpPr/>
          <p:nvPr/>
        </p:nvSpPr>
        <p:spPr>
          <a:xfrm>
            <a:off x="2779312" y="3989822"/>
            <a:ext cx="691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โดยการตอบแบบสำรวจข้อมูลผ่านช่องทาง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9BF1F-87D0-4CC3-925F-5CA860500906}"/>
              </a:ext>
            </a:extLst>
          </p:cNvPr>
          <p:cNvSpPr/>
          <p:nvPr/>
        </p:nvSpPr>
        <p:spPr>
          <a:xfrm>
            <a:off x="2779312" y="4410013"/>
            <a:ext cx="691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https://indexes.oie.go.th:8002/login.aspx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C0AF9-3A81-4D10-BC53-1DFA2FA074D6}"/>
              </a:ext>
            </a:extLst>
          </p:cNvPr>
          <p:cNvSpPr/>
          <p:nvPr/>
        </p:nvSpPr>
        <p:spPr>
          <a:xfrm>
            <a:off x="3597869" y="4994787"/>
            <a:ext cx="33282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**ข้อมูลที่ท่านกรุณาตอบจะใช้ในการคำนวณดัชนีอุตสาหกรรมและสถิติอุตสาหกรรม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ของสำนักงานเศรษฐกิจอุตสาหกรรม ซึ่งจะทำการเก็บเป็น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D1B9E-8F73-4CC8-B504-2902309E7441}"/>
              </a:ext>
            </a:extLst>
          </p:cNvPr>
          <p:cNvGrpSpPr/>
          <p:nvPr/>
        </p:nvGrpSpPr>
        <p:grpSpPr>
          <a:xfrm>
            <a:off x="513412" y="364588"/>
            <a:ext cx="4682088" cy="2383400"/>
            <a:chOff x="1493480" y="4433481"/>
            <a:chExt cx="4682088" cy="238340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DB2ED92-A718-4AFE-BF6F-942E72C8D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084" y="4433481"/>
              <a:ext cx="1376620" cy="78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147548-E7CC-403D-A21F-2F818031FE2A}"/>
                </a:ext>
              </a:extLst>
            </p:cNvPr>
            <p:cNvSpPr txBox="1"/>
            <p:nvPr/>
          </p:nvSpPr>
          <p:spPr>
            <a:xfrm>
              <a:off x="1514068" y="5295421"/>
              <a:ext cx="2404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tx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สำนักงานเศรษฐกิจอุตสาหกรรม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517AC-941F-4D9D-AA7E-2C969D50BA2A}"/>
                </a:ext>
              </a:extLst>
            </p:cNvPr>
            <p:cNvSpPr txBox="1"/>
            <p:nvPr/>
          </p:nvSpPr>
          <p:spPr>
            <a:xfrm>
              <a:off x="1493480" y="5554997"/>
              <a:ext cx="468208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กองสารสนเทศและดัชนีเศรษฐกิจ</a:t>
              </a:r>
              <a:endParaRPr lang="en-US" sz="160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อุตสาหกรรม 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75/6 ถนนพระราม 6 เขตราชเทวี 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กรุงเทพฯ 10400</a:t>
              </a:r>
            </a:p>
            <a:p>
              <a:endPara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D0C908-F021-47B8-B55D-C50E0D6B35B9}"/>
              </a:ext>
            </a:extLst>
          </p:cNvPr>
          <p:cNvSpPr txBox="1"/>
          <p:nvPr/>
        </p:nvSpPr>
        <p:spPr>
          <a:xfrm>
            <a:off x="429574" y="2619529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u="sng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สอบถามเพิ่มเติมเกี่ยวกับดัชนีอุตสาหกรรม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2C9AD-6A64-4749-A54D-23B9827D4C27}"/>
              </a:ext>
            </a:extLst>
          </p:cNvPr>
          <p:cNvSpPr txBox="1"/>
          <p:nvPr/>
        </p:nvSpPr>
        <p:spPr>
          <a:xfrm>
            <a:off x="515683" y="2860227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ส่วนดัชนีอุตสาหกรรมและการวิเคราะห์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woranat@oie.go.th</a:t>
            </a:r>
            <a:r>
              <a:rPr lang="en-US" sz="1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/02-202-4359/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คุณวรนาถ ด่านผดุงทรัพย์</a:t>
            </a:r>
          </a:p>
          <a:p>
            <a:pPr>
              <a:tabLst>
                <a:tab pos="1612900" algn="l"/>
              </a:tabLst>
            </a:pP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patcharawadee@oie.go.th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/02-202-4350/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คุณพัชราวดี คำรอด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1612900" algn="l"/>
              </a:tabLst>
            </a:pPr>
            <a:r>
              <a:rPr lang="th-TH" sz="1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ส่วนข้อมูลและสถิติอุตสาหกรรม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1612900" algn="l"/>
              </a:tabLst>
            </a:pPr>
            <a:r>
              <a:rPr lang="en-US" sz="1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sakchai@oie.go.th 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/02-202-4348/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คุณศักดิ์ชัย สินโสมนัส </a:t>
            </a:r>
            <a:b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sambat007@oie.go.th 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/02-202-4354/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คุณสมาน เฉินยืนยง </a:t>
            </a:r>
            <a:b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vannaporn@oie.go.th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/02-202-4348/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คุณวรรณพร บุณยรัตพันธุ์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1612900" algn="l"/>
              </a:tabLst>
            </a:pPr>
            <a:r>
              <a:rPr lang="en-US" sz="14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suwanna@oie.go.th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tabLst>
                <a:tab pos="1612900" algn="l"/>
              </a:tabLst>
            </a:pP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/02-202-43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คุณสุวรรณา สุภกิตพาณิชกุล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1612900" algn="l"/>
              </a:tabLst>
            </a:pPr>
            <a:b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923F26-8927-4C42-A1C4-8C0D3E58AA44}"/>
              </a:ext>
            </a:extLst>
          </p:cNvPr>
          <p:cNvSpPr/>
          <p:nvPr/>
        </p:nvSpPr>
        <p:spPr>
          <a:xfrm>
            <a:off x="453851" y="6199602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http://indexes.oie.go.th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EEB242-1E42-4435-8F26-2D6106C18E24}"/>
              </a:ext>
            </a:extLst>
          </p:cNvPr>
          <p:cNvCxnSpPr/>
          <p:nvPr/>
        </p:nvCxnSpPr>
        <p:spPr>
          <a:xfrm>
            <a:off x="3075986" y="364588"/>
            <a:ext cx="0" cy="62351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D60E9A-5A47-43FE-9F10-925B5405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8" y="4925763"/>
            <a:ext cx="1473894" cy="14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1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4F2DBC-2654-4092-B50B-F208A2FD716E}"/>
              </a:ext>
            </a:extLst>
          </p:cNvPr>
          <p:cNvGrpSpPr/>
          <p:nvPr/>
        </p:nvGrpSpPr>
        <p:grpSpPr>
          <a:xfrm>
            <a:off x="-125554" y="-48055"/>
            <a:ext cx="10065568" cy="7070727"/>
            <a:chOff x="-125554" y="-48055"/>
            <a:chExt cx="10065568" cy="7070727"/>
          </a:xfrm>
        </p:grpSpPr>
        <p:pic>
          <p:nvPicPr>
            <p:cNvPr id="13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87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25554" y="-48053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-125554" y="-48055"/>
              <a:ext cx="10058400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63" name="Group 2062"/>
          <p:cNvGrpSpPr/>
          <p:nvPr/>
        </p:nvGrpSpPr>
        <p:grpSpPr>
          <a:xfrm>
            <a:off x="5523831" y="908720"/>
            <a:ext cx="4158898" cy="461665"/>
            <a:chOff x="5246835" y="1075962"/>
            <a:chExt cx="3820610" cy="461665"/>
          </a:xfrm>
        </p:grpSpPr>
        <p:sp>
          <p:nvSpPr>
            <p:cNvPr id="45" name="Rectangle 44"/>
            <p:cNvSpPr/>
            <p:nvPr/>
          </p:nvSpPr>
          <p:spPr>
            <a:xfrm>
              <a:off x="5246835" y="1075962"/>
              <a:ext cx="798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INDEX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40809" y="1075962"/>
              <a:ext cx="10102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MoM</a:t>
              </a:r>
              <a:r>
                <a:rPr lang="en-US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(%)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21352" y="1075962"/>
              <a:ext cx="9460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YoY (%)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1440134" y="1556792"/>
            <a:ext cx="8025418" cy="850285"/>
            <a:chOff x="1712640" y="1549241"/>
            <a:chExt cx="7608140" cy="1144785"/>
          </a:xfrm>
        </p:grpSpPr>
        <p:sp>
          <p:nvSpPr>
            <p:cNvPr id="30" name="Rectangle 29"/>
            <p:cNvSpPr/>
            <p:nvPr/>
          </p:nvSpPr>
          <p:spPr>
            <a:xfrm>
              <a:off x="1712640" y="1549241"/>
              <a:ext cx="24336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ดัชนีผลผลิต (มูลค่าเพิ่ม)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12640" y="2072461"/>
              <a:ext cx="2755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ดัชนีผลผลิต (มูลค่าผลผลิต)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69725" y="1549241"/>
              <a:ext cx="760132" cy="62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100.07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69325" y="1587933"/>
              <a:ext cx="764691" cy="62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-0.70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05168" y="1549241"/>
              <a:ext cx="61120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-3.23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69748" y="2072461"/>
              <a:ext cx="760133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100.28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46074" y="2072461"/>
              <a:ext cx="61120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-0.51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09574" y="2072461"/>
              <a:ext cx="61120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-3.05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1480745" y="2746997"/>
            <a:ext cx="7965378" cy="461665"/>
            <a:chOff x="1659912" y="3053294"/>
            <a:chExt cx="7124229" cy="479389"/>
          </a:xfrm>
        </p:grpSpPr>
        <p:sp>
          <p:nvSpPr>
            <p:cNvPr id="37" name="Rectangle 36"/>
            <p:cNvSpPr/>
            <p:nvPr/>
          </p:nvSpPr>
          <p:spPr>
            <a:xfrm>
              <a:off x="1659912" y="3057372"/>
              <a:ext cx="17764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ดัชนีการส่งสินค้า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62594" y="3053294"/>
              <a:ext cx="717150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102.17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97619" y="3053294"/>
              <a:ext cx="576644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-2.16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07497" y="3053294"/>
              <a:ext cx="576644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-1.14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1531240" y="5982588"/>
            <a:ext cx="4759461" cy="462371"/>
            <a:chOff x="1763848" y="5648954"/>
            <a:chExt cx="4735945" cy="462371"/>
          </a:xfrm>
        </p:grpSpPr>
        <p:sp>
          <p:nvSpPr>
            <p:cNvPr id="40" name="Rectangle 39"/>
            <p:cNvSpPr/>
            <p:nvPr/>
          </p:nvSpPr>
          <p:spPr>
            <a:xfrm>
              <a:off x="1763848" y="5649660"/>
              <a:ext cx="2577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อัตราการใช้กำลังการผลิต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13588" y="5648954"/>
              <a:ext cx="686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65.68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891631" y="164117"/>
            <a:ext cx="832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ภาพรวมดัชนีอุตสาหกรรมเดือนกรกฎาคม 2562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481648" y="4713704"/>
            <a:ext cx="7964465" cy="850285"/>
            <a:chOff x="1712640" y="1549241"/>
            <a:chExt cx="7288545" cy="1144785"/>
          </a:xfrm>
        </p:grpSpPr>
        <p:sp>
          <p:nvSpPr>
            <p:cNvPr id="58" name="Rectangle 57"/>
            <p:cNvSpPr/>
            <p:nvPr/>
          </p:nvSpPr>
          <p:spPr>
            <a:xfrm>
              <a:off x="1712640" y="1549241"/>
              <a:ext cx="25474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ดัชนีแรงงานอุตสาหกรรม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12640" y="2072461"/>
              <a:ext cx="33794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ดัชนีผลิตภาพแรงงานอุตสาหกรรม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98024" y="1549241"/>
              <a:ext cx="733775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101.38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3890" y="1549241"/>
              <a:ext cx="635489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+0.37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411172" y="1549241"/>
              <a:ext cx="590012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-1.74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49358" y="2049385"/>
              <a:ext cx="631087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97.99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66307" y="2072461"/>
              <a:ext cx="590012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-1.52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411173" y="2072461"/>
              <a:ext cx="590012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-2.62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1442788" y="3633583"/>
            <a:ext cx="8046738" cy="830636"/>
            <a:chOff x="1667218" y="4146177"/>
            <a:chExt cx="7276069" cy="1139427"/>
          </a:xfrm>
        </p:grpSpPr>
        <p:sp>
          <p:nvSpPr>
            <p:cNvPr id="38" name="Rectangle 37"/>
            <p:cNvSpPr/>
            <p:nvPr/>
          </p:nvSpPr>
          <p:spPr>
            <a:xfrm>
              <a:off x="1667218" y="4160693"/>
              <a:ext cx="26340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ดัชนีสินค้าสำเร็จรูปคงคลัง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7218" y="4687976"/>
              <a:ext cx="35621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ดัชนีอัตราส่วนสินค้าสำเร็จรูปคงคลัง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53367" y="4146177"/>
              <a:ext cx="725029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131.42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21402" y="4146177"/>
              <a:ext cx="729378" cy="633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+1.46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11976" y="4146177"/>
              <a:ext cx="627914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+4.65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53358" y="4652314"/>
              <a:ext cx="725029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129.54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24423" y="4652314"/>
              <a:ext cx="684443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-13.31</a:t>
              </a:r>
              <a:endParaRPr lang="en-US" sz="24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315373" y="4652314"/>
              <a:ext cx="627914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+4.70</a:t>
              </a:r>
              <a:endParaRPr lang="en-US" sz="24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5" name="กราฟิก 4" descr="แนวโน้มขาขึ้น">
            <a:extLst>
              <a:ext uri="{FF2B5EF4-FFF2-40B4-BE49-F238E27FC236}">
                <a16:creationId xmlns:a16="http://schemas.microsoft.com/office/drawing/2014/main" id="{13FB173C-9FB0-4545-8105-9C8CA6B7E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455" y="1499454"/>
            <a:ext cx="914400" cy="914400"/>
          </a:xfrm>
          <a:prstGeom prst="rect">
            <a:avLst/>
          </a:prstGeom>
        </p:spPr>
      </p:pic>
      <p:pic>
        <p:nvPicPr>
          <p:cNvPr id="10" name="กราฟิก 9" descr="รถบรรทุก">
            <a:extLst>
              <a:ext uri="{FF2B5EF4-FFF2-40B4-BE49-F238E27FC236}">
                <a16:creationId xmlns:a16="http://schemas.microsoft.com/office/drawing/2014/main" id="{C95E65A1-E757-4026-A02A-5007BC9EC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562" y="2459966"/>
            <a:ext cx="914400" cy="914400"/>
          </a:xfrm>
          <a:prstGeom prst="rect">
            <a:avLst/>
          </a:prstGeom>
        </p:spPr>
      </p:pic>
      <p:pic>
        <p:nvPicPr>
          <p:cNvPr id="12" name="กราฟิก 11" descr="กล่อง">
            <a:extLst>
              <a:ext uri="{FF2B5EF4-FFF2-40B4-BE49-F238E27FC236}">
                <a16:creationId xmlns:a16="http://schemas.microsoft.com/office/drawing/2014/main" id="{D29C678E-14E1-4BB6-B410-AAA03E722F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80" y="3571351"/>
            <a:ext cx="914400" cy="914400"/>
          </a:xfrm>
          <a:prstGeom prst="rect">
            <a:avLst/>
          </a:prstGeom>
        </p:spPr>
      </p:pic>
      <p:pic>
        <p:nvPicPr>
          <p:cNvPr id="15" name="กราฟิก 14" descr="การประชุม">
            <a:extLst>
              <a:ext uri="{FF2B5EF4-FFF2-40B4-BE49-F238E27FC236}">
                <a16:creationId xmlns:a16="http://schemas.microsoft.com/office/drawing/2014/main" id="{E2C9D4DD-02C6-4597-A2C2-7024F84CE1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577" y="4599404"/>
            <a:ext cx="914400" cy="914400"/>
          </a:xfrm>
          <a:prstGeom prst="rect">
            <a:avLst/>
          </a:prstGeom>
        </p:spPr>
      </p:pic>
      <p:pic>
        <p:nvPicPr>
          <p:cNvPr id="18" name="กราฟิก 17" descr="ฟันเฟือง">
            <a:extLst>
              <a:ext uri="{FF2B5EF4-FFF2-40B4-BE49-F238E27FC236}">
                <a16:creationId xmlns:a16="http://schemas.microsoft.com/office/drawing/2014/main" id="{6C849EF5-582C-43B3-94C2-C86DA23E61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455" y="5637415"/>
            <a:ext cx="914400" cy="914400"/>
          </a:xfrm>
          <a:prstGeom prst="rect">
            <a:avLst/>
          </a:prstGeom>
        </p:spPr>
      </p:pic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B04CEA4F-9082-4992-85C0-5ABDE438E220}"/>
              </a:ext>
            </a:extLst>
          </p:cNvPr>
          <p:cNvSpPr/>
          <p:nvPr/>
        </p:nvSpPr>
        <p:spPr>
          <a:xfrm>
            <a:off x="76224" y="-48054"/>
            <a:ext cx="184026" cy="7070725"/>
          </a:xfrm>
          <a:prstGeom prst="rect">
            <a:avLst/>
          </a:prstGeom>
          <a:solidFill>
            <a:schemeClr val="dk1">
              <a:alpha val="4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74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22922271"/>
              </p:ext>
            </p:extLst>
          </p:nvPr>
        </p:nvGraphicFramePr>
        <p:xfrm>
          <a:off x="190097" y="705842"/>
          <a:ext cx="9235440" cy="406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9039" y="-52880"/>
            <a:ext cx="8610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ภาพรวมดัชนีอุตสาหกรรมเดือนกรกฎาคม 2562</a:t>
            </a:r>
            <a:endParaRPr lang="th-TH" sz="3600" b="1" dirty="0">
              <a:solidFill>
                <a:schemeClr val="accent1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8944" y="409903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58978" y="409903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385BD-3B6A-4B69-88F5-F8D4C754C9C3}"/>
              </a:ext>
            </a:extLst>
          </p:cNvPr>
          <p:cNvSpPr/>
          <p:nvPr/>
        </p:nvSpPr>
        <p:spPr>
          <a:xfrm>
            <a:off x="66233" y="4730953"/>
            <a:ext cx="1014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เดือนกรกฎาคม</a:t>
            </a:r>
            <a:r>
              <a:rPr lang="th-TH" sz="2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ดัชนีผลผลิต</a:t>
            </a:r>
            <a:r>
              <a:rPr lang="th-TH" sz="20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u="sng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ลดลง</a:t>
            </a:r>
            <a:r>
              <a:rPr lang="th-TH" sz="20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จากช่วงเดียวกันของปีก่อน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YoY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 </a:t>
            </a:r>
            <a:r>
              <a:rPr lang="en-US" sz="20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-3.23% 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โดยมีปัจจัย ดังนี้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u="sng" spc="-30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กลุ่มอุตสาหกรรมที่เน้นตลาดส่งออก</a:t>
            </a:r>
            <a:r>
              <a:rPr lang="th-TH" sz="2000" b="1" spc="-30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spc="-3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ลดลง </a:t>
            </a:r>
            <a:r>
              <a:rPr lang="en-US" sz="2000" b="1" spc="-3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4.90% </a:t>
            </a:r>
            <a:r>
              <a:rPr lang="th-TH" sz="2000" b="1" spc="-3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จากสินค้ายางพารา ชิ้นส่วนอิเล็กทรอนิกส์ และผลไม้แปรรูป</a:t>
            </a:r>
            <a:endParaRPr lang="en-US" sz="2000" b="1" spc="-3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u="sng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กลุ่มอุตสาหกรรมที่เน้นตลาดภายในประเทศ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ลดลง </a:t>
            </a:r>
            <a:r>
              <a:rPr lang="en-US" sz="20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1.56</a:t>
            </a:r>
            <a:r>
              <a:rPr lang="en-US" sz="2000" b="1" spc="-3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 </a:t>
            </a:r>
            <a:r>
              <a:rPr lang="th-TH" sz="2000" b="1" spc="-3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จากสินค้าน้ำมันเชื้อเพลิง โลหะพื้นฐาน และปุ๋ยเคมี</a:t>
            </a:r>
            <a:endParaRPr lang="en-US" sz="2000" b="1" spc="-3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u="sng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กลุ่มอุตสาหกรรมที่มีทั้งตลาดส่งออกและตลาดภายในประเทศ</a:t>
            </a:r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0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ลดลง </a:t>
            </a:r>
            <a:r>
              <a:rPr lang="en-US" sz="20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4.79</a:t>
            </a:r>
            <a:r>
              <a:rPr lang="en-US" sz="2000" b="1" spc="-3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 </a:t>
            </a:r>
            <a:r>
              <a:rPr lang="th-TH" sz="2000" b="1" spc="-3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จากสินค้ารถยนต์ สิ่งทอ น้ำตาล </a:t>
            </a:r>
            <a:endParaRPr lang="en-US" sz="2000" b="1" spc="-3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en-US" sz="2000" b="1" spc="-3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					              </a:t>
            </a:r>
            <a:r>
              <a:rPr lang="th-TH" sz="2000" b="1" spc="-30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และรถจักรยานยนต์ </a:t>
            </a:r>
            <a:r>
              <a:rPr lang="en-US" sz="2000" b="1" spc="-30" dirty="0">
                <a:solidFill>
                  <a:schemeClr val="tx2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			</a:t>
            </a:r>
            <a:r>
              <a:rPr lang="th-TH" sz="2000" b="1" dirty="0">
                <a:solidFill>
                  <a:schemeClr val="tx2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		</a:t>
            </a:r>
            <a:endParaRPr lang="en-US" sz="2000" b="1" dirty="0">
              <a:solidFill>
                <a:schemeClr val="tx2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851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178" y="-27384"/>
            <a:ext cx="5288210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650" y="-27384"/>
            <a:ext cx="5185098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575" y="2483603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การผลิตเครื่องจักร</a:t>
            </a:r>
            <a:r>
              <a:rPr lang="th-TH" sz="1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อื่นๆ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ที่ใช้งานทั่วไป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88" y="1628800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4000" b="1" baseline="30000" dirty="0" err="1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st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4488" y="272111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nd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4488" y="3717032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4488" y="4797152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4488" y="580526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41032" y="1700808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4000" b="1" baseline="30000" dirty="0" err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st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241032" y="263691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nd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241032" y="3717032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rd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41032" y="4797152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41032" y="580526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944563" y="1412776"/>
            <a:ext cx="3971032" cy="25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24066" y="1412776"/>
            <a:ext cx="38934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8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776577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5048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60512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477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232778" y="2606425"/>
            <a:ext cx="3387466" cy="1067745"/>
            <a:chOff x="1058965" y="710774"/>
            <a:chExt cx="3387466" cy="1136266"/>
          </a:xfrm>
        </p:grpSpPr>
        <p:sp>
          <p:nvSpPr>
            <p:cNvPr id="85" name="TextBox 84"/>
            <p:cNvSpPr txBox="1"/>
            <p:nvPr/>
          </p:nvSpPr>
          <p:spPr>
            <a:xfrm>
              <a:off x="1058965" y="710774"/>
              <a:ext cx="3387466" cy="39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การผลิตผลิตภัณฑ์ที่ได้จากการกลั่นปิโตรเลียม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579387" y="959242"/>
              <a:ext cx="2420856" cy="887798"/>
              <a:chOff x="1579387" y="959242"/>
              <a:chExt cx="2420856" cy="88779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579387" y="959242"/>
                <a:ext cx="1535998" cy="39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7.99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79387" y="1185570"/>
                <a:ext cx="1842171" cy="39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2.02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579387" y="1454006"/>
                <a:ext cx="2420856" cy="39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6.27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730796" y="3591163"/>
            <a:ext cx="2839362" cy="1109211"/>
            <a:chOff x="1784648" y="777208"/>
            <a:chExt cx="2839362" cy="1150901"/>
          </a:xfrm>
        </p:grpSpPr>
        <p:sp>
          <p:nvSpPr>
            <p:cNvPr id="73" name="TextBox 72"/>
            <p:cNvSpPr txBox="1"/>
            <p:nvPr/>
          </p:nvSpPr>
          <p:spPr>
            <a:xfrm>
              <a:off x="1799198" y="777208"/>
              <a:ext cx="2824812" cy="38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การผลิตเหล็กและเหล็กกล้าขั้นมูลฐาน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784648" y="1050131"/>
              <a:ext cx="2420856" cy="877978"/>
              <a:chOff x="1784648" y="1050131"/>
              <a:chExt cx="2420856" cy="87797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784648" y="1050131"/>
                <a:ext cx="1619354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15.20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84648" y="1291732"/>
                <a:ext cx="1842171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-4.75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84648" y="1544895"/>
                <a:ext cx="2420856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-1.60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688825" y="4624986"/>
            <a:ext cx="2512647" cy="1087250"/>
            <a:chOff x="2120523" y="772832"/>
            <a:chExt cx="2512647" cy="1028699"/>
          </a:xfrm>
        </p:grpSpPr>
        <p:sp>
          <p:nvSpPr>
            <p:cNvPr id="67" name="TextBox 66"/>
            <p:cNvSpPr txBox="1"/>
            <p:nvPr/>
          </p:nvSpPr>
          <p:spPr>
            <a:xfrm>
              <a:off x="2128958" y="772832"/>
              <a:ext cx="2092239" cy="349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การผลิตผลิตภัณฑ์ยาง</a:t>
              </a:r>
              <a:r>
                <a:rPr lang="th-TH" sz="1800" b="1" dirty="0" err="1">
                  <a:latin typeface="BrowalliaUPC" panose="020B0604020202020204" pitchFamily="34" charset="-34"/>
                  <a:cs typeface="BrowalliaUPC" panose="020B0604020202020204" pitchFamily="34" charset="-34"/>
                </a:rPr>
                <a:t>อื่นๆ</a:t>
              </a:r>
              <a:endPara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20523" y="1034559"/>
              <a:ext cx="2512647" cy="766972"/>
              <a:chOff x="2120523" y="1034559"/>
              <a:chExt cx="2512647" cy="76697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28958" y="1034559"/>
                <a:ext cx="1619354" cy="34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15.18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20523" y="1243324"/>
                <a:ext cx="1925527" cy="34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-16.09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28958" y="1452088"/>
                <a:ext cx="2504212" cy="34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-12.06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753200" y="1495527"/>
            <a:ext cx="2542684" cy="1114318"/>
            <a:chOff x="1644736" y="807690"/>
            <a:chExt cx="2542684" cy="1121290"/>
          </a:xfrm>
        </p:grpSpPr>
        <p:sp>
          <p:nvSpPr>
            <p:cNvPr id="150" name="TextBox 149"/>
            <p:cNvSpPr txBox="1"/>
            <p:nvPr/>
          </p:nvSpPr>
          <p:spPr>
            <a:xfrm>
              <a:off x="1644736" y="807690"/>
              <a:ext cx="1404552" cy="371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การผลิตยานยนต์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644736" y="1058454"/>
              <a:ext cx="2542684" cy="870526"/>
              <a:chOff x="1644736" y="1058454"/>
              <a:chExt cx="2542684" cy="87052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644736" y="1058454"/>
                <a:ext cx="1535998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6.37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644736" y="1290346"/>
                <a:ext cx="1842171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-7.64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44736" y="1557337"/>
                <a:ext cx="2542684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16.63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16496" y="-360715"/>
            <a:ext cx="7207067" cy="2277547"/>
            <a:chOff x="10311206" y="677838"/>
            <a:chExt cx="7207067" cy="2277547"/>
          </a:xfrm>
        </p:grpSpPr>
        <p:sp>
          <p:nvSpPr>
            <p:cNvPr id="117" name="TextBox 116"/>
            <p:cNvSpPr txBox="1"/>
            <p:nvPr/>
          </p:nvSpPr>
          <p:spPr>
            <a:xfrm>
              <a:off x="11162046" y="1110928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อุตสาหกรรม</a:t>
              </a:r>
              <a:endParaRPr lang="th-TH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11206" y="677838"/>
              <a:ext cx="1176925" cy="2277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200" b="1" dirty="0">
                  <a:solidFill>
                    <a:schemeClr val="tx2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5 </a:t>
              </a:r>
              <a:endParaRPr lang="th-TH" sz="14200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162046" y="1455411"/>
              <a:ext cx="63562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ที่ส่งผลกระทบด้าน </a:t>
              </a:r>
              <a:r>
                <a:rPr lang="th-TH" sz="4000" b="1" u="sng" dirty="0">
                  <a:solidFill>
                    <a:schemeClr val="accent3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บวก</a:t>
              </a:r>
              <a:r>
                <a:rPr lang="th-TH" sz="4000" b="1" dirty="0">
                  <a:solidFill>
                    <a:schemeClr val="accent3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</a:t>
              </a:r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และ </a:t>
              </a:r>
              <a:r>
                <a:rPr lang="th-TH" sz="4000" b="1" u="sng" dirty="0">
                  <a:solidFill>
                    <a:srgbClr val="C0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ลบ</a:t>
              </a:r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ต่อดัชนีผลผลิตอุตสาหกรรม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010950" y="1981164"/>
              <a:ext cx="2755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ประจำเดือนกรกฎาคม 2562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977336" y="201414"/>
            <a:ext cx="1439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YOY</a:t>
            </a:r>
            <a:r>
              <a:rPr lang="th-TH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th-TH" sz="54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AutoShape 6" descr="http://www.iconarchive.com/download/i47383/icons-land/vista-hardware-devices/TV-Set-Retro.ico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AutoShape 11" descr="https://pixabay.com/static/uploads/photo/2014/04/02/16/24/thread-307173__180.p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317221" y="5668890"/>
            <a:ext cx="3248005" cy="1085647"/>
            <a:chOff x="1395345" y="802734"/>
            <a:chExt cx="3248005" cy="1130371"/>
          </a:xfrm>
        </p:grpSpPr>
        <p:sp>
          <p:nvSpPr>
            <p:cNvPr id="110" name="TextBox 109"/>
            <p:cNvSpPr txBox="1"/>
            <p:nvPr/>
          </p:nvSpPr>
          <p:spPr>
            <a:xfrm>
              <a:off x="1395345" y="802734"/>
              <a:ext cx="3248005" cy="384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การผลิตชิ้นส่วนและแผ่นวงจรอิเล็กทรอนิกส์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784648" y="1053794"/>
              <a:ext cx="2542684" cy="879311"/>
              <a:chOff x="1784648" y="1053794"/>
              <a:chExt cx="2542684" cy="879311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84648" y="1053794"/>
                <a:ext cx="1619354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11.33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4648" y="1291732"/>
                <a:ext cx="1842171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-3.93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784648" y="1548558"/>
                <a:ext cx="2542684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+23.05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sp>
        <p:nvSpPr>
          <p:cNvPr id="11" name="AutoShape 6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AutoShape 8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2C0C4A-BCFF-4605-9D5C-7C1D259A3B22}"/>
              </a:ext>
            </a:extLst>
          </p:cNvPr>
          <p:cNvSpPr txBox="1"/>
          <p:nvPr/>
        </p:nvSpPr>
        <p:spPr>
          <a:xfrm>
            <a:off x="3943036" y="997580"/>
            <a:ext cx="574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ข้อมูลโดย กองสารสนเทศและดัชนีเศรษฐกิจอุตสาหกรรม สำนักงานเศรษฐกิจอุตสาหกรรม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D80027-EC1E-4846-82D1-CDF44BA6B6DE}"/>
              </a:ext>
            </a:extLst>
          </p:cNvPr>
          <p:cNvGrpSpPr/>
          <p:nvPr/>
        </p:nvGrpSpPr>
        <p:grpSpPr>
          <a:xfrm>
            <a:off x="1890516" y="1471323"/>
            <a:ext cx="2475058" cy="1070998"/>
            <a:chOff x="1768918" y="808356"/>
            <a:chExt cx="2475058" cy="108219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2F6459-53E5-4380-9030-050F522D3A2C}"/>
                </a:ext>
              </a:extLst>
            </p:cNvPr>
            <p:cNvSpPr txBox="1"/>
            <p:nvPr/>
          </p:nvSpPr>
          <p:spPr>
            <a:xfrm>
              <a:off x="1784648" y="808356"/>
              <a:ext cx="2234907" cy="37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การต้ม การกลั่น และผสมสุรา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1D238BF-34D9-412B-8B1A-7C0281B6ED9C}"/>
                </a:ext>
              </a:extLst>
            </p:cNvPr>
            <p:cNvGrpSpPr/>
            <p:nvPr/>
          </p:nvGrpSpPr>
          <p:grpSpPr>
            <a:xfrm>
              <a:off x="1768918" y="1076019"/>
              <a:ext cx="2475058" cy="814533"/>
              <a:chOff x="1768918" y="1076019"/>
              <a:chExt cx="2475058" cy="814533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810995C-37BF-4AB5-9533-4CF5FFA5ED44}"/>
                  </a:ext>
                </a:extLst>
              </p:cNvPr>
              <p:cNvSpPr txBox="1"/>
              <p:nvPr/>
            </p:nvSpPr>
            <p:spPr>
              <a:xfrm>
                <a:off x="1768918" y="1076019"/>
                <a:ext cx="1657826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+72.01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2A1429E-7718-4A0F-9EE8-C64BD7736BBE}"/>
                  </a:ext>
                </a:extLst>
              </p:cNvPr>
              <p:cNvSpPr txBox="1"/>
              <p:nvPr/>
            </p:nvSpPr>
            <p:spPr>
              <a:xfrm>
                <a:off x="1784648" y="1301335"/>
                <a:ext cx="1963999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30.46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FFFDFAB-DFAA-4666-8141-6920BD21C3AA}"/>
                  </a:ext>
                </a:extLst>
              </p:cNvPr>
              <p:cNvSpPr txBox="1"/>
              <p:nvPr/>
            </p:nvSpPr>
            <p:spPr>
              <a:xfrm>
                <a:off x="1784648" y="1517359"/>
                <a:ext cx="2459328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3.31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4DB4A2B-8A8A-45EE-AE94-8CF062CFC473}"/>
              </a:ext>
            </a:extLst>
          </p:cNvPr>
          <p:cNvGrpSpPr/>
          <p:nvPr/>
        </p:nvGrpSpPr>
        <p:grpSpPr>
          <a:xfrm>
            <a:off x="1936710" y="2741088"/>
            <a:ext cx="2369559" cy="838952"/>
            <a:chOff x="1784648" y="1058044"/>
            <a:chExt cx="2369559" cy="90047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896B3E1-E38B-45FE-BF07-230968F6F277}"/>
                </a:ext>
              </a:extLst>
            </p:cNvPr>
            <p:cNvSpPr txBox="1"/>
            <p:nvPr/>
          </p:nvSpPr>
          <p:spPr>
            <a:xfrm>
              <a:off x="1784648" y="1058044"/>
              <a:ext cx="1657826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ดัชนีผลผลิต  </a:t>
              </a:r>
              <a:r>
                <a:rPr lang="en-US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</a:t>
              </a:r>
              <a:r>
                <a: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15.66</a:t>
              </a:r>
              <a:r>
                <a:rPr lang="en-US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%</a:t>
              </a:r>
              <a:endParaRPr lang="th-TH" sz="18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D471034-D45A-400C-A7C7-3EF722395809}"/>
                </a:ext>
              </a:extLst>
            </p:cNvPr>
            <p:cNvSpPr txBox="1"/>
            <p:nvPr/>
          </p:nvSpPr>
          <p:spPr>
            <a:xfrm>
              <a:off x="1784648" y="1274069"/>
              <a:ext cx="1880643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ดัชนีการส่งสินค้า  </a:t>
              </a:r>
              <a:r>
                <a: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+8.72</a:t>
              </a:r>
              <a:r>
                <a:rPr lang="en-US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%</a:t>
              </a:r>
              <a:endParaRPr lang="th-TH" sz="1800" b="1" dirty="0">
                <a:solidFill>
                  <a:srgbClr val="00B05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0C21B6C-43A6-43BD-9ACF-9AABD74AE9C5}"/>
                </a:ext>
              </a:extLst>
            </p:cNvPr>
            <p:cNvSpPr txBox="1"/>
            <p:nvPr/>
          </p:nvSpPr>
          <p:spPr>
            <a:xfrm>
              <a:off x="1784648" y="1562100"/>
              <a:ext cx="2369559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ดัชนีสินค้าสำเร็จรูปคงคลัง</a:t>
              </a:r>
              <a:r>
                <a:rPr lang="en-US" sz="180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-</a:t>
              </a:r>
              <a:r>
                <a: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0.29</a:t>
              </a:r>
              <a:r>
                <a:rPr lang="en-US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%</a:t>
              </a:r>
              <a:endParaRPr lang="th-TH" sz="1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621F6FF-7D86-44F5-96AB-876615D041B8}"/>
              </a:ext>
            </a:extLst>
          </p:cNvPr>
          <p:cNvGrpSpPr/>
          <p:nvPr/>
        </p:nvGrpSpPr>
        <p:grpSpPr>
          <a:xfrm>
            <a:off x="1902970" y="3562915"/>
            <a:ext cx="2545960" cy="1116240"/>
            <a:chOff x="1781372" y="772072"/>
            <a:chExt cx="2545960" cy="1167179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E12472F-014F-419E-8C55-D397BC4AD30E}"/>
                </a:ext>
              </a:extLst>
            </p:cNvPr>
            <p:cNvSpPr txBox="1"/>
            <p:nvPr/>
          </p:nvSpPr>
          <p:spPr>
            <a:xfrm>
              <a:off x="1781372" y="772072"/>
              <a:ext cx="1611339" cy="38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การผลิตน้ำมันปาล์ม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8FB15CE-4E67-4AE3-A208-03C407BBCD3C}"/>
                </a:ext>
              </a:extLst>
            </p:cNvPr>
            <p:cNvGrpSpPr/>
            <p:nvPr/>
          </p:nvGrpSpPr>
          <p:grpSpPr>
            <a:xfrm>
              <a:off x="1784648" y="1049009"/>
              <a:ext cx="2542684" cy="890242"/>
              <a:chOff x="1784648" y="1049009"/>
              <a:chExt cx="2542684" cy="890242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259963A-E70B-4A3B-A8EC-EA16808650EA}"/>
                  </a:ext>
                </a:extLst>
              </p:cNvPr>
              <p:cNvSpPr txBox="1"/>
              <p:nvPr/>
            </p:nvSpPr>
            <p:spPr>
              <a:xfrm>
                <a:off x="1784648" y="1049009"/>
                <a:ext cx="1657826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+25.72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B99CEAB-F711-44CE-941E-B668D8E203C6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963999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34.49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76C5196-B183-4DCE-9D0B-532FE6B16F35}"/>
                  </a:ext>
                </a:extLst>
              </p:cNvPr>
              <p:cNvSpPr txBox="1"/>
              <p:nvPr/>
            </p:nvSpPr>
            <p:spPr>
              <a:xfrm>
                <a:off x="1784648" y="1553065"/>
                <a:ext cx="2542684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+42.21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02841F-A841-4278-872C-124AEAB53AD0}"/>
              </a:ext>
            </a:extLst>
          </p:cNvPr>
          <p:cNvGrpSpPr/>
          <p:nvPr/>
        </p:nvGrpSpPr>
        <p:grpSpPr>
          <a:xfrm>
            <a:off x="1906246" y="4629751"/>
            <a:ext cx="2542684" cy="1078422"/>
            <a:chOff x="1784648" y="798977"/>
            <a:chExt cx="2542684" cy="107842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D3A56E3-1A51-4C91-82F3-A5F90C5613B4}"/>
                </a:ext>
              </a:extLst>
            </p:cNvPr>
            <p:cNvSpPr txBox="1"/>
            <p:nvPr/>
          </p:nvSpPr>
          <p:spPr>
            <a:xfrm>
              <a:off x="1792836" y="798977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การผลิตเฟอร์นิเจอร์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8D0E3AA-782E-4187-B932-C9E2E0E82423}"/>
                </a:ext>
              </a:extLst>
            </p:cNvPr>
            <p:cNvGrpSpPr/>
            <p:nvPr/>
          </p:nvGrpSpPr>
          <p:grpSpPr>
            <a:xfrm>
              <a:off x="1784648" y="1085311"/>
              <a:ext cx="2542684" cy="792088"/>
              <a:chOff x="1784648" y="1085311"/>
              <a:chExt cx="2542684" cy="792088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C5C8E41-0A45-4C9A-BFDE-E3CD83818FA9}"/>
                  </a:ext>
                </a:extLst>
              </p:cNvPr>
              <p:cNvSpPr txBox="1"/>
              <p:nvPr/>
            </p:nvSpPr>
            <p:spPr>
              <a:xfrm>
                <a:off x="1784648" y="1085311"/>
                <a:ext cx="1657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+17.97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808A8AAD-2208-407E-94C4-B80C278F2640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925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13.46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AE510A8-40C9-4A0C-BBCF-243D1D145600}"/>
                  </a:ext>
                </a:extLst>
              </p:cNvPr>
              <p:cNvSpPr txBox="1"/>
              <p:nvPr/>
            </p:nvSpPr>
            <p:spPr>
              <a:xfrm>
                <a:off x="1784648" y="1508067"/>
                <a:ext cx="2542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12.76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4A9792-98C8-4FAE-8A0A-B7BE1754F4F9}"/>
              </a:ext>
            </a:extLst>
          </p:cNvPr>
          <p:cNvGrpSpPr/>
          <p:nvPr/>
        </p:nvGrpSpPr>
        <p:grpSpPr>
          <a:xfrm>
            <a:off x="1906246" y="5659583"/>
            <a:ext cx="2723741" cy="1071507"/>
            <a:chOff x="1784648" y="833558"/>
            <a:chExt cx="2723741" cy="1067206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2BFB003-4A91-4F82-BCB1-C20FA9B9CF76}"/>
                </a:ext>
              </a:extLst>
            </p:cNvPr>
            <p:cNvSpPr txBox="1"/>
            <p:nvPr/>
          </p:nvSpPr>
          <p:spPr>
            <a:xfrm>
              <a:off x="1807008" y="833558"/>
              <a:ext cx="2701381" cy="36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การผลิตเครื่องดื่มที่ไม่มีแอลกอฮอล์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74BFA7D-A4DE-43E0-A4BB-9F161BA802DF}"/>
                </a:ext>
              </a:extLst>
            </p:cNvPr>
            <p:cNvGrpSpPr/>
            <p:nvPr/>
          </p:nvGrpSpPr>
          <p:grpSpPr>
            <a:xfrm>
              <a:off x="1784648" y="1078661"/>
              <a:ext cx="2408032" cy="822103"/>
              <a:chOff x="1784648" y="1078661"/>
              <a:chExt cx="2408032" cy="822103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EB00C55-CF9D-4925-AEA3-461F7BA8BE69}"/>
                  </a:ext>
                </a:extLst>
              </p:cNvPr>
              <p:cNvSpPr txBox="1"/>
              <p:nvPr/>
            </p:nvSpPr>
            <p:spPr>
              <a:xfrm>
                <a:off x="1784648" y="1078661"/>
                <a:ext cx="1574470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+9.28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91668D-1B13-40B6-8F2F-501A805CBCCC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880643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7.41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68FFFC0-5E2F-49D2-9BAF-D7725304E303}"/>
                  </a:ext>
                </a:extLst>
              </p:cNvPr>
              <p:cNvSpPr txBox="1"/>
              <p:nvPr/>
            </p:nvSpPr>
            <p:spPr>
              <a:xfrm>
                <a:off x="1784648" y="1532914"/>
                <a:ext cx="2408032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+0.51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pic>
        <p:nvPicPr>
          <p:cNvPr id="1026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8615981E-9FE7-438F-9BCA-0915AD7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71" y="1599483"/>
            <a:ext cx="935014" cy="9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EF90DB-BF10-4CB4-AE07-4CB4E260C129}"/>
              </a:ext>
            </a:extLst>
          </p:cNvPr>
          <p:cNvGrpSpPr/>
          <p:nvPr/>
        </p:nvGrpSpPr>
        <p:grpSpPr>
          <a:xfrm>
            <a:off x="8936937" y="-1811326"/>
            <a:ext cx="884606" cy="884606"/>
            <a:chOff x="971301" y="2595293"/>
            <a:chExt cx="884606" cy="8846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BD76E2B-7985-4226-81BC-D937121AF2BB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028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03292290-DC93-4A23-BBEC-A42C5831D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à¸à¸¥à¸à¸²à¸£à¸à¹à¸à¸«à¸²à¸£à¸¹à¸à¸ à¸²à¸à¸ªà¸³à¸«à¸£à¸±à¸ bottle Water Icon">
            <a:extLst>
              <a:ext uri="{FF2B5EF4-FFF2-40B4-BE49-F238E27FC236}">
                <a16:creationId xmlns:a16="http://schemas.microsoft.com/office/drawing/2014/main" id="{45B51AC5-C152-47D1-BD1A-5409AA5D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49" y="-1544904"/>
            <a:ext cx="845053" cy="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AC6FBEB0-DB93-4142-92B9-803F22BA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35" y="5925403"/>
            <a:ext cx="904882" cy="9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59107AB7-105E-4F6C-87D9-7C052B0E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6" y="-1142161"/>
            <a:ext cx="902146" cy="9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652E6983-8D64-4186-B5A9-6FC8A1F6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4" y="-2708653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985BA11-68F2-4E76-AD38-F0B25E87A197}"/>
              </a:ext>
            </a:extLst>
          </p:cNvPr>
          <p:cNvGrpSpPr/>
          <p:nvPr/>
        </p:nvGrpSpPr>
        <p:grpSpPr>
          <a:xfrm>
            <a:off x="138047" y="-3134551"/>
            <a:ext cx="1483182" cy="1483182"/>
            <a:chOff x="5528940" y="4477752"/>
            <a:chExt cx="1483182" cy="14831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4DF554-D36A-42D5-A03D-C6E197427984}"/>
                </a:ext>
              </a:extLst>
            </p:cNvPr>
            <p:cNvSpPr/>
            <p:nvPr/>
          </p:nvSpPr>
          <p:spPr>
            <a:xfrm>
              <a:off x="5888216" y="4869160"/>
              <a:ext cx="707886" cy="707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44" name="Picture 20" descr="à¸à¸¥à¸à¸²à¸£à¸à¹à¸à¸«à¸²à¸£à¸¹à¸à¸ à¸²à¸à¸ªà¸³à¸«à¸£à¸±à¸ Powder Icon">
              <a:extLst>
                <a:ext uri="{FF2B5EF4-FFF2-40B4-BE49-F238E27FC236}">
                  <a16:creationId xmlns:a16="http://schemas.microsoft.com/office/drawing/2014/main" id="{7BBD4B6F-552A-4BB2-A932-39FE00485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40" y="4477752"/>
              <a:ext cx="1483182" cy="148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à¸à¸¥à¸à¸²à¸£à¸à¹à¸à¸«à¸²à¸£à¸¹à¸à¸ à¸²à¸à¸ªà¸³à¸«à¸£à¸±à¸ à¹à¸à¸£à¸·à¹à¸­à¸à¸à¸£à¸°à¸à¸±à¸ icon">
            <a:extLst>
              <a:ext uri="{FF2B5EF4-FFF2-40B4-BE49-F238E27FC236}">
                <a16:creationId xmlns:a16="http://schemas.microsoft.com/office/drawing/2014/main" id="{4075B69B-9B18-4C09-AEC4-E090F1293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0462" y1="47173" x2="49231" y2="38449"/>
                        <a14:foregroundMark x1="49231" y1="38449" x2="57538" y2="40872"/>
                        <a14:foregroundMark x1="57538" y1="40872" x2="59692" y2="48950"/>
                        <a14:foregroundMark x1="59692" y1="48950" x2="55538" y2="58158"/>
                        <a14:foregroundMark x1="55538" y1="58158" x2="47846" y2="60743"/>
                        <a14:foregroundMark x1="47846" y1="60743" x2="45846" y2="57997"/>
                        <a14:foregroundMark x1="43846" y1="59289" x2="48615" y2="48304"/>
                        <a14:foregroundMark x1="48615" y1="48304" x2="49538" y2="61066"/>
                        <a14:foregroundMark x1="49538" y1="61066" x2="49846" y2="52504"/>
                        <a14:foregroundMark x1="49846" y1="52504" x2="48308" y2="46688"/>
                        <a14:foregroundMark x1="40462" y1="56220" x2="47077" y2="61874"/>
                        <a14:foregroundMark x1="47077" y1="61874" x2="55077" y2="62036"/>
                        <a14:foregroundMark x1="55499" y1="61541" x2="60308" y2="55897"/>
                        <a14:foregroundMark x1="55077" y1="62036" x2="55229" y2="61858"/>
                        <a14:foregroundMark x1="60308" y1="55897" x2="60615" y2="54281"/>
                        <a14:foregroundMark x1="52615" y1="53473" x2="51385" y2="45234"/>
                        <a14:foregroundMark x1="51385" y1="45234" x2="51692" y2="44426"/>
                        <a14:foregroundMark x1="56308" y1="50727" x2="50615" y2="44265"/>
                        <a14:foregroundMark x1="50615" y1="44265" x2="42308" y2="47658"/>
                        <a14:foregroundMark x1="42308" y1="47658" x2="51231" y2="51212"/>
                        <a14:foregroundMark x1="51231" y1="51212" x2="58308" y2="47658"/>
                        <a14:foregroundMark x1="58308" y1="47658" x2="46923" y2="44750"/>
                        <a14:foregroundMark x1="46923" y1="44750" x2="47385" y2="50242"/>
                        <a14:foregroundMark x1="52154" y1="45234" x2="56950" y2="62119"/>
                        <a14:foregroundMark x1="56883" y1="62261" x2="55692" y2="58966"/>
                        <a14:foregroundMark x1="40769" y1="54766" x2="37846" y2="47334"/>
                        <a14:foregroundMark x1="37846" y1="47334" x2="42154" y2="40388"/>
                        <a14:foregroundMark x1="42154" y1="40388" x2="49538" y2="36672"/>
                        <a14:foregroundMark x1="49538" y1="36672" x2="51385" y2="36672"/>
                        <a14:foregroundMark x1="43231" y1="42488" x2="40154" y2="50404"/>
                        <a14:foregroundMark x1="40154" y1="50404" x2="40462" y2="54443"/>
                        <a14:foregroundMark x1="39538" y1="54120" x2="39385" y2="44911"/>
                        <a14:foregroundMark x1="39385" y1="44911" x2="40769" y2="43296"/>
                        <a14:foregroundMark x1="39846" y1="46850" x2="40000" y2="52504"/>
                        <a14:foregroundMark x1="38462" y1="55574" x2="38462" y2="55574"/>
                        <a14:foregroundMark x1="38308" y1="55412" x2="37692" y2="47173"/>
                        <a14:foregroundMark x1="37692" y1="47173" x2="41385" y2="39903"/>
                        <a14:foregroundMark x1="41385" y1="39903" x2="48308" y2="36187"/>
                        <a14:foregroundMark x1="48308" y1="36187" x2="50308" y2="36026"/>
                        <a14:foregroundMark x1="46154" y1="41519" x2="54000" y2="43296"/>
                        <a14:foregroundMark x1="54000" y1="43296" x2="55231" y2="44588"/>
                        <a14:foregroundMark x1="53077" y1="43457" x2="60769" y2="50081"/>
                        <a14:foregroundMark x1="60769" y1="50081" x2="60000" y2="58158"/>
                        <a14:foregroundMark x1="60000" y1="58158" x2="58154" y2="60743"/>
                        <a14:foregroundMark x1="59077" y1="58805" x2="60154" y2="57997"/>
                        <a14:foregroundMark x1="60769" y1="55412" x2="60154" y2="58320"/>
                        <a14:foregroundMark x1="60769" y1="55735" x2="62615" y2="47496"/>
                        <a14:foregroundMark x1="62615" y1="47496" x2="59538" y2="40065"/>
                        <a14:foregroundMark x1="59538" y1="40065" x2="56462" y2="37803"/>
                        <a14:foregroundMark x1="58308" y1="39418" x2="62462" y2="46365"/>
                        <a14:foregroundMark x1="62462" y1="46365" x2="61846" y2="52504"/>
                        <a14:foregroundMark x1="62615" y1="51050" x2="63077" y2="46365"/>
                        <a14:foregroundMark x1="59385" y1="39418" x2="58769" y2="38772"/>
                        <a14:foregroundMark x1="62769" y1="46042" x2="63077" y2="47658"/>
                        <a14:foregroundMark x1="40615" y1="55897" x2="37538" y2="47981"/>
                        <a14:foregroundMark x1="37538" y1="47981" x2="40769" y2="40065"/>
                        <a14:foregroundMark x1="40769" y1="40065" x2="43538" y2="37641"/>
                        <a14:foregroundMark x1="43077" y1="37964" x2="38000" y2="44750"/>
                        <a14:foregroundMark x1="38000" y1="44750" x2="38615" y2="52989"/>
                        <a14:foregroundMark x1="38615" y1="52989" x2="39846" y2="55897"/>
                        <a14:foregroundMark x1="37077" y1="45880" x2="37385" y2="43296"/>
                        <a14:foregroundMark x1="38769" y1="43134" x2="37077" y2="45719"/>
                        <a14:foregroundMark x1="44769" y1="36026" x2="44769" y2="36026"/>
                        <a14:foregroundMark x1="58923" y1="38772" x2="59385" y2="38934"/>
                        <a14:foregroundMark x1="43846" y1="36349" x2="45692" y2="36349"/>
                        <a14:foregroundMark x1="48769" y1="35057" x2="48769" y2="35057"/>
                        <a14:foregroundMark x1="49846" y1="35057" x2="47846" y2="35057"/>
                        <a14:backgroundMark x1="7231" y1="40065" x2="32308" y2="11470"/>
                        <a14:backgroundMark x1="32308" y1="11470" x2="4000" y2="39580"/>
                        <a14:backgroundMark x1="4000" y1="39580" x2="58308" y2="9855"/>
                        <a14:backgroundMark x1="58308" y1="9855" x2="30000" y2="34249"/>
                        <a14:backgroundMark x1="30000" y1="34249" x2="35077" y2="27141"/>
                        <a14:backgroundMark x1="35077" y1="27141" x2="49692" y2="15670"/>
                        <a14:backgroundMark x1="49692" y1="15670" x2="24462" y2="51373"/>
                        <a14:backgroundMark x1="24462" y1="51373" x2="46154" y2="28918"/>
                        <a14:backgroundMark x1="46154" y1="28918" x2="10308" y2="69952"/>
                        <a14:backgroundMark x1="49598" y1="33181" x2="82462" y2="2423"/>
                        <a14:backgroundMark x1="10308" y1="69952" x2="34884" y2="46953"/>
                        <a14:backgroundMark x1="35312" y1="52676" x2="20923" y2="68013"/>
                        <a14:backgroundMark x1="82462" y1="2423" x2="53046" y2="33775"/>
                        <a14:backgroundMark x1="50075" y1="33245" x2="54923" y2="27464"/>
                        <a14:backgroundMark x1="49305" y1="34164" x2="49860" y2="33503"/>
                        <a14:backgroundMark x1="20923" y1="68013" x2="35186" y2="51003"/>
                        <a14:backgroundMark x1="36959" y1="57165" x2="26000" y2="75283"/>
                        <a14:backgroundMark x1="54923" y1="27464" x2="51495" y2="33131"/>
                        <a14:backgroundMark x1="66258" y1="46846" x2="77231" y2="39095"/>
                        <a14:backgroundMark x1="26000" y1="75283" x2="43330" y2="63042"/>
                        <a14:backgroundMark x1="52264" y1="64901" x2="38000" y2="79645"/>
                        <a14:backgroundMark x1="64026" y1="52744" x2="63778" y2="53000"/>
                        <a14:backgroundMark x1="77231" y1="39095" x2="65236" y2="51493"/>
                        <a14:backgroundMark x1="63404" y1="58794" x2="91538" y2="35703"/>
                        <a14:backgroundMark x1="62292" y1="59707" x2="63145" y2="59007"/>
                        <a14:backgroundMark x1="57407" y1="63717" x2="57547" y2="63602"/>
                        <a14:backgroundMark x1="38000" y1="79645" x2="57362" y2="63754"/>
                        <a14:backgroundMark x1="91538" y1="35703" x2="53692" y2="76090"/>
                        <a14:backgroundMark x1="53692" y1="76090" x2="46769" y2="79968"/>
                        <a14:backgroundMark x1="46769" y1="79968" x2="95846" y2="35218"/>
                        <a14:backgroundMark x1="95846" y1="35218" x2="50923" y2="87561"/>
                        <a14:backgroundMark x1="50923" y1="87561" x2="92154" y2="58805"/>
                        <a14:backgroundMark x1="92154" y1="58805" x2="62769" y2="94669"/>
                        <a14:backgroundMark x1="62769" y1="94669" x2="88154" y2="75121"/>
                        <a14:backgroundMark x1="88154" y1="75121" x2="57231" y2="98708"/>
                        <a14:backgroundMark x1="57231" y1="98708" x2="75231" y2="88530"/>
                        <a14:backgroundMark x1="75231" y1="88530" x2="52308" y2="96284"/>
                        <a14:backgroundMark x1="52308" y1="96284" x2="61385" y2="82553"/>
                        <a14:backgroundMark x1="61385" y1="82553" x2="62615" y2="66882"/>
                        <a14:backgroundMark x1="62615" y1="66882" x2="14000" y2="78191"/>
                        <a14:backgroundMark x1="14000" y1="78191" x2="2769" y2="86430"/>
                        <a14:backgroundMark x1="63512" y1="55798" x2="80615" y2="47173"/>
                        <a14:backgroundMark x1="2769" y1="86430" x2="45721" y2="64769"/>
                        <a14:backgroundMark x1="42874" y1="62653" x2="25077" y2="69952"/>
                        <a14:backgroundMark x1="80615" y1="47173" x2="63672" y2="54122"/>
                        <a14:backgroundMark x1="64285" y1="45728" x2="93846" y2="27464"/>
                        <a14:backgroundMark x1="25077" y1="69952" x2="40364" y2="60507"/>
                        <a14:backgroundMark x1="35301" y1="52533" x2="34615" y2="52827"/>
                        <a14:backgroundMark x1="93846" y1="27464" x2="62932" y2="40701"/>
                        <a14:backgroundMark x1="61684" y1="38614" x2="87538" y2="25040"/>
                        <a14:backgroundMark x1="34615" y1="52827" x2="35296" y2="52469"/>
                        <a14:backgroundMark x1="42838" y1="36268" x2="41231" y2="36672"/>
                        <a14:backgroundMark x1="87538" y1="25040" x2="52762" y2="33775"/>
                        <a14:backgroundMark x1="38565" y1="38453" x2="32769" y2="42326"/>
                        <a14:backgroundMark x1="51073" y1="33165" x2="82154" y2="17609"/>
                        <a14:backgroundMark x1="49303" y1="34051" x2="49640" y2="33882"/>
                        <a14:backgroundMark x1="32769" y1="42326" x2="37402" y2="40008"/>
                        <a14:backgroundMark x1="46474" y1="32793" x2="29385" y2="40065"/>
                        <a14:backgroundMark x1="82154" y1="17609" x2="47963" y2="32159"/>
                        <a14:backgroundMark x1="29385" y1="40065" x2="64923" y2="16640"/>
                        <a14:backgroundMark x1="64923" y1="16640" x2="12462" y2="25687"/>
                        <a14:backgroundMark x1="12462" y1="25687" x2="41077" y2="10824"/>
                        <a14:backgroundMark x1="41077" y1="10824" x2="3077" y2="28110"/>
                        <a14:backgroundMark x1="3077" y1="28110" x2="38769" y2="10501"/>
                        <a14:backgroundMark x1="38769" y1="10501" x2="13385" y2="35541"/>
                        <a14:backgroundMark x1="13385" y1="35541" x2="30154" y2="39095"/>
                        <a14:backgroundMark x1="51169" y1="33157" x2="76462" y2="26010"/>
                        <a14:backgroundMark x1="49500" y1="33629" x2="49842" y2="33532"/>
                        <a14:backgroundMark x1="46895" y1="34365" x2="47349" y2="34237"/>
                        <a14:backgroundMark x1="40509" y1="36169" x2="44115" y2="35150"/>
                        <a14:backgroundMark x1="30154" y1="39095" x2="40211" y2="36253"/>
                        <a14:backgroundMark x1="37654" y1="39671" x2="22769" y2="44911"/>
                        <a14:backgroundMark x1="76462" y1="26010" x2="52798" y2="34341"/>
                        <a14:backgroundMark x1="61439" y1="38204" x2="74000" y2="36026"/>
                        <a14:backgroundMark x1="22769" y1="44911" x2="35368" y2="42725"/>
                        <a14:backgroundMark x1="34781" y1="45578" x2="3692" y2="53150"/>
                        <a14:backgroundMark x1="74000" y1="36026" x2="61899" y2="38973"/>
                        <a14:backgroundMark x1="3692" y1="53150" x2="22000" y2="60905"/>
                        <a14:backgroundMark x1="63576" y1="57981" x2="88615" y2="56220"/>
                        <a14:backgroundMark x1="22000" y1="60905" x2="39398" y2="59682"/>
                        <a14:backgroundMark x1="57613" y1="64449" x2="5846" y2="78191"/>
                        <a14:backgroundMark x1="88615" y1="56220" x2="57654" y2="64438"/>
                        <a14:backgroundMark x1="5846" y1="78191" x2="81231" y2="71567"/>
                        <a14:backgroundMark x1="81231" y1="71567" x2="15231" y2="93376"/>
                        <a14:backgroundMark x1="15231" y1="93376" x2="89846" y2="79483"/>
                        <a14:backgroundMark x1="89846" y1="79483" x2="7385" y2="94346"/>
                        <a14:backgroundMark x1="7385" y1="94346" x2="86769" y2="61551"/>
                        <a14:backgroundMark x1="86769" y1="61551" x2="81538" y2="49111"/>
                        <a14:backgroundMark x1="34995" y1="48441" x2="14154" y2="48142"/>
                        <a14:backgroundMark x1="81538" y1="49111" x2="65498" y2="48881"/>
                        <a14:backgroundMark x1="14154" y1="48142" x2="53231" y2="24233"/>
                        <a14:backgroundMark x1="53231" y1="24233" x2="63846" y2="11470"/>
                        <a14:backgroundMark x1="63846" y1="11470" x2="2462" y2="19225"/>
                        <a14:backgroundMark x1="2462" y1="19225" x2="80462" y2="13409"/>
                        <a14:backgroundMark x1="80462" y1="13409" x2="12462" y2="32310"/>
                        <a14:backgroundMark x1="12462" y1="32310" x2="83385" y2="19386"/>
                        <a14:backgroundMark x1="83385" y1="19386" x2="71231" y2="32633"/>
                        <a14:backgroundMark x1="71231" y1="32633" x2="73692" y2="35541"/>
                        <a14:backgroundMark x1="56308" y1="63489" x2="59633" y2="61743"/>
                        <a14:backgroundMark x1="56615" y1="64136" x2="56000" y2="63651"/>
                        <a14:backgroundMark x1="57077" y1="62682" x2="57077" y2="62682"/>
                        <a14:backgroundMark x1="57077" y1="62359" x2="57077" y2="62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33591" r="35596" b="35061"/>
          <a:stretch/>
        </p:blipFill>
        <p:spPr bwMode="auto">
          <a:xfrm>
            <a:off x="3357598" y="-1471302"/>
            <a:ext cx="991645" cy="9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39F542-38EC-4FF3-A534-92DF949F8DB7}"/>
              </a:ext>
            </a:extLst>
          </p:cNvPr>
          <p:cNvGrpSpPr/>
          <p:nvPr/>
        </p:nvGrpSpPr>
        <p:grpSpPr>
          <a:xfrm>
            <a:off x="6388406" y="-3371658"/>
            <a:ext cx="969346" cy="1052988"/>
            <a:chOff x="5789593" y="2556534"/>
            <a:chExt cx="969346" cy="1052988"/>
          </a:xfrm>
        </p:grpSpPr>
        <p:pic>
          <p:nvPicPr>
            <p:cNvPr id="1040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416DF4DE-BC46-451A-8D0F-DC0D0F54A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0E4A1356-6486-4C34-B7EF-0F3D34574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9DF7FAF5-FCD4-4D69-A5C8-12BC5A74B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5852349" y="2818681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à¸à¸¥à¸à¸²à¸£à¸à¹à¸à¸«à¸²à¸£à¸¹à¸à¸ à¸²à¸à¸ªà¸³à¸«à¸£à¸±à¸ Pharmaceutical  icon">
            <a:extLst>
              <a:ext uri="{FF2B5EF4-FFF2-40B4-BE49-F238E27FC236}">
                <a16:creationId xmlns:a16="http://schemas.microsoft.com/office/drawing/2014/main" id="{6E142D78-CB87-4004-97E4-D4AA3B0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556" b="98667" l="889" r="97778">
                        <a14:foregroundMark x1="15111" y1="49778" x2="27556" y2="69333"/>
                        <a14:foregroundMark x1="27556" y1="69333" x2="73333" y2="64444"/>
                        <a14:foregroundMark x1="73333" y1="64444" x2="51111" y2="56889"/>
                        <a14:foregroundMark x1="51111" y1="56889" x2="33333" y2="37778"/>
                        <a14:foregroundMark x1="33333" y1="37778" x2="55111" y2="31111"/>
                        <a14:foregroundMark x1="55111" y1="31111" x2="73333" y2="44889"/>
                        <a14:foregroundMark x1="73333" y1="44889" x2="74222" y2="22667"/>
                        <a14:foregroundMark x1="74222" y1="22667" x2="46222" y2="19111"/>
                        <a14:foregroundMark x1="46222" y1="19111" x2="83111" y2="44889"/>
                        <a14:foregroundMark x1="83111" y1="44889" x2="80889" y2="69778"/>
                        <a14:foregroundMark x1="80889" y1="69778" x2="60889" y2="82222"/>
                        <a14:foregroundMark x1="60889" y1="82222" x2="38667" y2="86222"/>
                        <a14:foregroundMark x1="38667" y1="86222" x2="20889" y2="74222"/>
                        <a14:foregroundMark x1="37778" y1="80444" x2="26667" y2="36444"/>
                        <a14:foregroundMark x1="26667" y1="36444" x2="45778" y2="21778"/>
                        <a14:foregroundMark x1="45778" y1="21778" x2="22222" y2="19111"/>
                        <a14:foregroundMark x1="22222" y1="19111" x2="4889" y2="36889"/>
                        <a14:foregroundMark x1="4889" y1="36889" x2="8444" y2="60889"/>
                        <a14:foregroundMark x1="8444" y1="60889" x2="27556" y2="75111"/>
                        <a14:foregroundMark x1="27556" y1="75111" x2="17778" y2="52000"/>
                        <a14:foregroundMark x1="17778" y1="52000" x2="16444" y2="29333"/>
                        <a14:foregroundMark x1="16444" y1="29333" x2="36000" y2="17778"/>
                        <a14:foregroundMark x1="36000" y1="17778" x2="60000" y2="11556"/>
                        <a14:foregroundMark x1="60000" y1="11556" x2="78667" y2="24889"/>
                        <a14:foregroundMark x1="78667" y1="24889" x2="88444" y2="47111"/>
                        <a14:foregroundMark x1="88444" y1="47111" x2="86222" y2="70222"/>
                        <a14:foregroundMark x1="86222" y1="70222" x2="66222" y2="88000"/>
                        <a14:foregroundMark x1="66222" y1="88000" x2="41778" y2="93333"/>
                        <a14:foregroundMark x1="41778" y1="93333" x2="21778" y2="83111"/>
                        <a14:foregroundMark x1="21778" y1="83111" x2="12444" y2="62667"/>
                        <a14:foregroundMark x1="12444" y1="62667" x2="17778" y2="39111"/>
                        <a14:foregroundMark x1="17778" y1="39111" x2="30222" y2="17778"/>
                        <a14:foregroundMark x1="30222" y1="17778" x2="51111" y2="7556"/>
                        <a14:foregroundMark x1="51111" y1="7556" x2="72444" y2="17778"/>
                        <a14:foregroundMark x1="72444" y1="17778" x2="83556" y2="37778"/>
                        <a14:foregroundMark x1="83556" y1="37778" x2="88444" y2="60889"/>
                        <a14:foregroundMark x1="88444" y1="60889" x2="69333" y2="75111"/>
                        <a14:foregroundMark x1="69333" y1="75111" x2="44444" y2="80889"/>
                        <a14:foregroundMark x1="44444" y1="80889" x2="38667" y2="57333"/>
                        <a14:foregroundMark x1="38667" y1="57333" x2="18222" y2="72444"/>
                        <a14:foregroundMark x1="18222" y1="72444" x2="13778" y2="48000"/>
                        <a14:foregroundMark x1="13778" y1="48000" x2="35111" y2="9333"/>
                        <a14:foregroundMark x1="74222" y1="23556" x2="87111" y2="44000"/>
                        <a14:foregroundMark x1="87111" y1="44000" x2="87556" y2="67111"/>
                        <a14:foregroundMark x1="87556" y1="67111" x2="87556" y2="67111"/>
                        <a14:foregroundMark x1="93333" y1="54222" x2="88000" y2="31556"/>
                        <a14:foregroundMark x1="88000" y1="31556" x2="76000" y2="12000"/>
                        <a14:foregroundMark x1="76000" y1="12000" x2="52000" y2="4444"/>
                        <a14:foregroundMark x1="52000" y1="4444" x2="28000" y2="13778"/>
                        <a14:foregroundMark x1="28000" y1="13778" x2="10667" y2="28889"/>
                        <a14:foregroundMark x1="10667" y1="28889" x2="5778" y2="50667"/>
                        <a14:foregroundMark x1="5778" y1="50667" x2="14222" y2="73778"/>
                        <a14:foregroundMark x1="14222" y1="73778" x2="30667" y2="89333"/>
                        <a14:foregroundMark x1="30667" y1="89333" x2="60000" y2="94667"/>
                        <a14:foregroundMark x1="89333" y1="67556" x2="94222" y2="56444"/>
                        <a14:foregroundMark x1="97778" y1="45778" x2="97778" y2="45778"/>
                        <a14:foregroundMark x1="46667" y1="3556" x2="46667" y2="3556"/>
                        <a14:foregroundMark x1="5778" y1="44889" x2="5778" y2="44889"/>
                        <a14:foregroundMark x1="26667" y1="27111" x2="41333" y2="40889"/>
                        <a14:foregroundMark x1="30667" y1="24444" x2="30667" y2="24444"/>
                        <a14:foregroundMark x1="33778" y1="26667" x2="33778" y2="26667"/>
                        <a14:foregroundMark x1="48444" y1="63556" x2="48444" y2="63556"/>
                        <a14:foregroundMark x1="55111" y1="60444" x2="55111" y2="60444"/>
                        <a14:foregroundMark x1="49333" y1="56889" x2="52889" y2="61333"/>
                        <a14:foregroundMark x1="1333" y1="48000" x2="1333" y2="48000"/>
                        <a14:foregroundMark x1="51111" y1="98667" x2="51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1" y="-1602026"/>
            <a:ext cx="843074" cy="8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F54CC5E-028A-49D7-BB48-3EB2551F8067}"/>
              </a:ext>
            </a:extLst>
          </p:cNvPr>
          <p:cNvGrpSpPr/>
          <p:nvPr/>
        </p:nvGrpSpPr>
        <p:grpSpPr>
          <a:xfrm>
            <a:off x="5857148" y="3752053"/>
            <a:ext cx="859860" cy="859860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A7F10B8-C3BD-4293-BDAE-0451EE9DD55F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8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F314F555-112A-46F2-B2B7-F3D2D6986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  <a:extLst/>
          </p:spPr>
        </p:pic>
      </p:grpSp>
      <p:pic>
        <p:nvPicPr>
          <p:cNvPr id="14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36000C30-8C3E-4FF0-9A3D-8A956D2C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1" y="2589144"/>
            <a:ext cx="862324" cy="8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23E8F1-FA2C-4E27-8BAF-74B033E611B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5" y="-2127308"/>
            <a:ext cx="1689388" cy="953298"/>
          </a:xfrm>
          <a:prstGeom prst="rect">
            <a:avLst/>
          </a:prstGeom>
        </p:spPr>
      </p:pic>
      <p:pic>
        <p:nvPicPr>
          <p:cNvPr id="15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53E1CD1B-5437-4E71-A5CB-EB16E716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389" b="90370" l="500" r="97800">
                        <a14:foregroundMark x1="18300" y1="22870" x2="40700" y2="12222"/>
                        <a14:foregroundMark x1="40700" y1="12222" x2="60400" y2="9167"/>
                        <a14:foregroundMark x1="60400" y1="9167" x2="68100" y2="13611"/>
                        <a14:foregroundMark x1="68100" y1="13611" x2="70600" y2="20185"/>
                        <a14:foregroundMark x1="70600" y1="20185" x2="61400" y2="23704"/>
                        <a14:foregroundMark x1="61400" y1="23704" x2="27400" y2="27407"/>
                        <a14:foregroundMark x1="27400" y1="27407" x2="20400" y2="31574"/>
                        <a14:foregroundMark x1="20400" y1="31574" x2="31900" y2="36389"/>
                        <a14:foregroundMark x1="31900" y1="36389" x2="71500" y2="33704"/>
                        <a14:foregroundMark x1="71500" y1="33704" x2="80500" y2="33889"/>
                        <a14:foregroundMark x1="80500" y1="33889" x2="87100" y2="39259"/>
                        <a14:foregroundMark x1="87100" y1="39259" x2="79500" y2="45556"/>
                        <a14:foregroundMark x1="79500" y1="45556" x2="16600" y2="51204"/>
                        <a14:foregroundMark x1="16600" y1="51204" x2="27000" y2="58796"/>
                        <a14:foregroundMark x1="27000" y1="58796" x2="45900" y2="60093"/>
                        <a14:foregroundMark x1="45900" y1="60093" x2="82400" y2="58241"/>
                        <a14:foregroundMark x1="82400" y1="58241" x2="91900" y2="60000"/>
                        <a14:foregroundMark x1="91900" y1="60000" x2="85300" y2="65093"/>
                        <a14:foregroundMark x1="85300" y1="65093" x2="42300" y2="70556"/>
                        <a14:foregroundMark x1="42300" y1="70556" x2="28900" y2="68241"/>
                        <a14:foregroundMark x1="28900" y1="68241" x2="35600" y2="75648"/>
                        <a14:foregroundMark x1="35600" y1="75648" x2="50600" y2="76574"/>
                        <a14:foregroundMark x1="50600" y1="76574" x2="62700" y2="76111"/>
                        <a14:foregroundMark x1="62700" y1="76111" x2="32100" y2="78148"/>
                        <a14:foregroundMark x1="32100" y1="78148" x2="40200" y2="82870"/>
                        <a14:foregroundMark x1="40200" y1="82870" x2="60700" y2="83611"/>
                        <a14:foregroundMark x1="60700" y1="83611" x2="52000" y2="85556"/>
                        <a14:foregroundMark x1="52000" y1="85556" x2="65100" y2="84722"/>
                        <a14:foregroundMark x1="83600" y1="48333" x2="73600" y2="57315"/>
                        <a14:foregroundMark x1="73600" y1="57315" x2="49200" y2="62593"/>
                        <a14:foregroundMark x1="49200" y1="62593" x2="70000" y2="53333"/>
                        <a14:foregroundMark x1="70000" y1="53333" x2="24400" y2="60000"/>
                        <a14:foregroundMark x1="24400" y1="60000" x2="57500" y2="44352"/>
                        <a14:foregroundMark x1="57500" y1="44352" x2="39900" y2="47870"/>
                        <a14:foregroundMark x1="39900" y1="47870" x2="52000" y2="37963"/>
                        <a14:foregroundMark x1="52000" y1="37963" x2="55500" y2="31667"/>
                        <a14:foregroundMark x1="55500" y1="31667" x2="49600" y2="36667"/>
                        <a14:foregroundMark x1="49600" y1="36667" x2="59100" y2="29815"/>
                        <a14:foregroundMark x1="59100" y1="29815" x2="49100" y2="28796"/>
                        <a14:foregroundMark x1="49100" y1="28796" x2="44800" y2="34907"/>
                        <a14:foregroundMark x1="44800" y1="34907" x2="52100" y2="27593"/>
                        <a14:foregroundMark x1="52100" y1="27593" x2="55000" y2="18981"/>
                        <a14:foregroundMark x1="55000" y1="18981" x2="46900" y2="25185"/>
                        <a14:foregroundMark x1="46900" y1="25185" x2="44100" y2="31667"/>
                        <a14:foregroundMark x1="44100" y1="31667" x2="47600" y2="15278"/>
                        <a14:foregroundMark x1="47600" y1="15278" x2="48500" y2="35278"/>
                        <a14:foregroundMark x1="48500" y1="35278" x2="49200" y2="18333"/>
                        <a14:foregroundMark x1="49200" y1="18333" x2="51300" y2="41389"/>
                        <a14:foregroundMark x1="51300" y1="41389" x2="49200" y2="49259"/>
                        <a14:foregroundMark x1="49200" y1="49259" x2="51700" y2="41111"/>
                        <a14:foregroundMark x1="51700" y1="41111" x2="56500" y2="34722"/>
                        <a14:foregroundMark x1="56500" y1="34722" x2="60200" y2="45741"/>
                        <a14:foregroundMark x1="60200" y1="45741" x2="57900" y2="54074"/>
                        <a14:foregroundMark x1="57900" y1="54074" x2="59900" y2="41759"/>
                        <a14:foregroundMark x1="59900" y1="41759" x2="61200" y2="55741"/>
                        <a14:foregroundMark x1="61200" y1="55741" x2="59800" y2="47407"/>
                        <a14:foregroundMark x1="59800" y1="47407" x2="56300" y2="56852"/>
                        <a14:foregroundMark x1="56300" y1="56852" x2="54900" y2="40278"/>
                        <a14:foregroundMark x1="54900" y1="40278" x2="51000" y2="50833"/>
                        <a14:foregroundMark x1="51000" y1="50833" x2="49900" y2="38981"/>
                        <a14:foregroundMark x1="49900" y1="38981" x2="48000" y2="50278"/>
                        <a14:foregroundMark x1="48000" y1="50278" x2="45800" y2="38148"/>
                        <a14:foregroundMark x1="45800" y1="38148" x2="46600" y2="48704"/>
                        <a14:foregroundMark x1="46600" y1="48704" x2="43600" y2="38796"/>
                        <a14:foregroundMark x1="43600" y1="38796" x2="40400" y2="54259"/>
                        <a14:foregroundMark x1="40400" y1="54259" x2="45500" y2="62778"/>
                        <a14:foregroundMark x1="45500" y1="62778" x2="46400" y2="51019"/>
                        <a14:foregroundMark x1="46400" y1="51019" x2="49200" y2="58519"/>
                        <a14:foregroundMark x1="49200" y1="58519" x2="50300" y2="43333"/>
                        <a14:foregroundMark x1="50300" y1="43333" x2="54200" y2="58796"/>
                        <a14:foregroundMark x1="54200" y1="58796" x2="58700" y2="42037"/>
                        <a14:foregroundMark x1="58700" y1="42037" x2="63200" y2="53426"/>
                        <a14:foregroundMark x1="63200" y1="53426" x2="68600" y2="36574"/>
                        <a14:foregroundMark x1="68600" y1="36574" x2="73900" y2="45278"/>
                        <a14:foregroundMark x1="73900" y1="45278" x2="75100" y2="33611"/>
                        <a14:foregroundMark x1="75100" y1="33611" x2="79400" y2="48704"/>
                        <a14:foregroundMark x1="79400" y1="48704" x2="80300" y2="35000"/>
                        <a14:foregroundMark x1="80300" y1="35000" x2="81500" y2="44722"/>
                        <a14:foregroundMark x1="81500" y1="44722" x2="83000" y2="36481"/>
                        <a14:foregroundMark x1="83000" y1="36481" x2="86400" y2="48333"/>
                        <a14:foregroundMark x1="86400" y1="48333" x2="87700" y2="37500"/>
                        <a14:foregroundMark x1="87700" y1="37500" x2="89100" y2="47593"/>
                        <a14:foregroundMark x1="89100" y1="47593" x2="89500" y2="38796"/>
                        <a14:foregroundMark x1="89500" y1="38796" x2="89700" y2="42685"/>
                        <a14:foregroundMark x1="84300" y1="28148" x2="44900" y2="31481"/>
                        <a14:foregroundMark x1="44900" y1="31481" x2="26600" y2="38426"/>
                        <a14:foregroundMark x1="26600" y1="38426" x2="20100" y2="42870"/>
                        <a14:foregroundMark x1="20100" y1="42870" x2="17100" y2="48333"/>
                        <a14:foregroundMark x1="8200" y1="53611" x2="12700" y2="35185"/>
                        <a14:foregroundMark x1="12700" y1="35185" x2="25800" y2="12870"/>
                        <a14:foregroundMark x1="25800" y1="12870" x2="32900" y2="7130"/>
                        <a14:foregroundMark x1="32900" y1="7130" x2="45500" y2="5093"/>
                        <a14:foregroundMark x1="45500" y1="5093" x2="70000" y2="8241"/>
                        <a14:foregroundMark x1="70000" y1="8241" x2="88900" y2="37685"/>
                        <a14:foregroundMark x1="88900" y1="37685" x2="90700" y2="46019"/>
                        <a14:foregroundMark x1="90700" y1="46019" x2="86100" y2="64907"/>
                        <a14:foregroundMark x1="86100" y1="64907" x2="81900" y2="72407"/>
                        <a14:foregroundMark x1="81900" y1="72407" x2="52200" y2="87963"/>
                        <a14:foregroundMark x1="52200" y1="87963" x2="44300" y2="88056"/>
                        <a14:foregroundMark x1="44300" y1="88056" x2="22600" y2="81111"/>
                        <a14:foregroundMark x1="22600" y1="81111" x2="17200" y2="75648"/>
                        <a14:foregroundMark x1="17200" y1="75648" x2="8800" y2="49722"/>
                        <a14:foregroundMark x1="45200" y1="1389" x2="45200" y2="1389"/>
                        <a14:foregroundMark x1="4300" y1="38889" x2="4300" y2="38889"/>
                        <a14:foregroundMark x1="97800" y1="46852" x2="97800" y2="46852"/>
                        <a14:foregroundMark x1="500" y1="45000" x2="500" y2="45000"/>
                        <a14:foregroundMark x1="50300" y1="90370" x2="50300" y2="9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6" y="5667822"/>
            <a:ext cx="867957" cy="9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DE5DF53-B9BF-476F-95A0-9F8A8DEBC7CC}"/>
              </a:ext>
            </a:extLst>
          </p:cNvPr>
          <p:cNvGrpSpPr/>
          <p:nvPr/>
        </p:nvGrpSpPr>
        <p:grpSpPr>
          <a:xfrm>
            <a:off x="7644780" y="-1371315"/>
            <a:ext cx="884606" cy="884606"/>
            <a:chOff x="999399" y="5739564"/>
            <a:chExt cx="884606" cy="88460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B2CA879-AD29-44A6-9552-09943E5970C7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Flowchart: Preparation 16">
              <a:extLst>
                <a:ext uri="{FF2B5EF4-FFF2-40B4-BE49-F238E27FC236}">
                  <a16:creationId xmlns:a16="http://schemas.microsoft.com/office/drawing/2014/main" id="{A104B501-D0B2-4F87-AA09-B8A685E91E0D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Flowchart: Preparation 167">
              <a:extLst>
                <a:ext uri="{FF2B5EF4-FFF2-40B4-BE49-F238E27FC236}">
                  <a16:creationId xmlns:a16="http://schemas.microsoft.com/office/drawing/2014/main" id="{38F1AFFB-7D16-4617-AE16-9BC08C750FBA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9" name="Flowchart: Preparation 168">
              <a:extLst>
                <a:ext uri="{FF2B5EF4-FFF2-40B4-BE49-F238E27FC236}">
                  <a16:creationId xmlns:a16="http://schemas.microsoft.com/office/drawing/2014/main" id="{7D6FA63D-C107-4213-B30A-E48D4310796F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9" name="Picture 4" descr="à¸à¸¥à¸à¸²à¸£à¸à¹à¸à¸«à¸²à¸£à¸¹à¸à¸ à¸²à¸à¸ªà¸³à¸«à¸£à¸±à¸ rubber icon">
            <a:extLst>
              <a:ext uri="{FF2B5EF4-FFF2-40B4-BE49-F238E27FC236}">
                <a16:creationId xmlns:a16="http://schemas.microsoft.com/office/drawing/2014/main" id="{E1DD26BB-DB4B-47E2-870F-72F7709C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41" y="4528551"/>
            <a:ext cx="1328187" cy="13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CD22D81E-06B8-4278-9751-38CB9ACB5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7960460" y="-2020465"/>
            <a:ext cx="1008721" cy="9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à¸à¸¥à¸à¸²à¸£à¸à¹à¸à¸«à¸²à¸£à¸¹à¸à¸ à¸²à¸à¸ªà¸³à¸«à¸£à¸±à¸ cable icon">
            <a:extLst>
              <a:ext uri="{FF2B5EF4-FFF2-40B4-BE49-F238E27FC236}">
                <a16:creationId xmlns:a16="http://schemas.microsoft.com/office/drawing/2014/main" id="{4F7F0FE8-7390-4C9A-8F18-2DD20B02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6429" b="90000" l="8077" r="93462">
                        <a14:foregroundMark x1="54615" y1="6429" x2="54615" y2="6429"/>
                        <a14:foregroundMark x1="8077" y1="44286" x2="14231" y2="60714"/>
                        <a14:foregroundMark x1="93462" y1="42143" x2="93462" y2="4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0" y="-1549778"/>
            <a:ext cx="1031360" cy="11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Milk Icon">
            <a:extLst>
              <a:ext uri="{FF2B5EF4-FFF2-40B4-BE49-F238E27FC236}">
                <a16:creationId xmlns:a16="http://schemas.microsoft.com/office/drawing/2014/main" id="{A6F4DB99-4AC5-4CF1-8EE8-9E1D5F31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44200" y1="30093" x2="51700" y2="24352"/>
                        <a14:foregroundMark x1="51700" y1="24352" x2="44400" y2="30463"/>
                        <a14:foregroundMark x1="44400" y1="30463" x2="52800" y2="29815"/>
                        <a14:foregroundMark x1="52800" y1="29815" x2="44700" y2="35463"/>
                        <a14:foregroundMark x1="44700" y1="35463" x2="56700" y2="34352"/>
                        <a14:foregroundMark x1="56700" y1="34352" x2="38200" y2="41759"/>
                        <a14:foregroundMark x1="38200" y1="41759" x2="63600" y2="40278"/>
                        <a14:foregroundMark x1="63600" y1="40278" x2="47700" y2="46852"/>
                        <a14:foregroundMark x1="47700" y1="46852" x2="41800" y2="54722"/>
                        <a14:foregroundMark x1="41800" y1="54722" x2="50400" y2="55926"/>
                        <a14:foregroundMark x1="50400" y1="55926" x2="49600" y2="63148"/>
                        <a14:foregroundMark x1="49600" y1="63148" x2="56600" y2="67778"/>
                        <a14:foregroundMark x1="56600" y1="67778" x2="49800" y2="70741"/>
                        <a14:foregroundMark x1="49800" y1="70741" x2="47200" y2="6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93" y="-2375297"/>
            <a:ext cx="1211427" cy="13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9B322-D030-4436-B33D-E13708FEB0A7}"/>
              </a:ext>
            </a:extLst>
          </p:cNvPr>
          <p:cNvGrpSpPr/>
          <p:nvPr/>
        </p:nvGrpSpPr>
        <p:grpSpPr>
          <a:xfrm>
            <a:off x="997787" y="3663421"/>
            <a:ext cx="840856" cy="840856"/>
            <a:chOff x="929382" y="5713856"/>
            <a:chExt cx="927274" cy="927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A2B4AD-AE03-43C3-8BFF-AE14FF563BA4}"/>
                </a:ext>
              </a:extLst>
            </p:cNvPr>
            <p:cNvSpPr/>
            <p:nvPr/>
          </p:nvSpPr>
          <p:spPr>
            <a:xfrm>
              <a:off x="929382" y="5713856"/>
              <a:ext cx="927274" cy="9272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4" descr="à¸à¸¥à¸à¸²à¸£à¸à¹à¸à¸«à¸²à¸£à¸¹à¸à¸ à¸²à¸à¸ªà¸³à¸«à¸£à¸±à¸ à¸à¹à¸à¸à¸²à¸¥à¹à¸¡ à¹à¸­à¸à¸­à¸">
              <a:extLst>
                <a:ext uri="{FF2B5EF4-FFF2-40B4-BE49-F238E27FC236}">
                  <a16:creationId xmlns:a16="http://schemas.microsoft.com/office/drawing/2014/main" id="{37522D5E-1419-4681-92DE-C308FA1AA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8076">
              <a:off x="1045473" y="5858177"/>
              <a:ext cx="735763" cy="73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6" descr="à¸à¸¥à¸à¸²à¸£à¸à¹à¸à¸«à¸²à¸£à¸¹à¸à¸ à¸²à¸à¸ªà¸³à¸«à¸£à¸±à¸ à¸à¸±à¸ Icon">
            <a:extLst>
              <a:ext uri="{FF2B5EF4-FFF2-40B4-BE49-F238E27FC236}">
                <a16:creationId xmlns:a16="http://schemas.microsoft.com/office/drawing/2014/main" id="{9CD437BB-E9F6-4496-9D6B-1A9698F1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>
                        <a14:foregroundMark x1="47556" y1="66222" x2="58222" y2="65778"/>
                        <a14:foregroundMark x1="55111" y1="52444" x2="45778" y2="73333"/>
                        <a14:foregroundMark x1="45778" y1="73333" x2="50667" y2="76000"/>
                        <a14:foregroundMark x1="50222" y1="64444" x2="57778" y2="64444"/>
                        <a14:foregroundMark x1="44444" y1="63111" x2="54667" y2="56889"/>
                        <a14:foregroundMark x1="52444" y1="61333" x2="52444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9" y="-1704694"/>
            <a:ext cx="1284518" cy="12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0CACCF00-7B2D-4ACD-94C5-2ED419B9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22" y="-2443856"/>
            <a:ext cx="834356" cy="8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BB210A5-EB57-4D79-88E0-672114E513C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30" y="-2357136"/>
            <a:ext cx="860477" cy="860477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F21DB66-2C0C-4F3F-963C-1C58E0D6D0DE}"/>
              </a:ext>
            </a:extLst>
          </p:cNvPr>
          <p:cNvGrpSpPr/>
          <p:nvPr/>
        </p:nvGrpSpPr>
        <p:grpSpPr>
          <a:xfrm>
            <a:off x="7703451" y="-2679047"/>
            <a:ext cx="852289" cy="852289"/>
            <a:chOff x="971301" y="2595293"/>
            <a:chExt cx="884606" cy="88460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466948D-C4B2-421E-B154-8368C7980B95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4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6E9FD202-8789-4B30-8CF9-4194A119D9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5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3E96FE54-07D1-4A94-9617-D7371596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2527719" y="-3186486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DD7C1D60-8E90-4B9F-BD64-30BDC8E2C9B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5" y="4656693"/>
            <a:ext cx="932547" cy="932547"/>
          </a:xfrm>
          <a:prstGeom prst="rect">
            <a:avLst/>
          </a:prstGeom>
        </p:spPr>
      </p:pic>
      <p:pic>
        <p:nvPicPr>
          <p:cNvPr id="26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484D741B-3D38-48C6-B4C8-A771595F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3" y="1514543"/>
            <a:ext cx="953248" cy="9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1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650" y="-27384"/>
            <a:ext cx="5185098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178" y="-27384"/>
            <a:ext cx="5288210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84648" y="1496406"/>
            <a:ext cx="2475058" cy="1070998"/>
            <a:chOff x="1768918" y="808356"/>
            <a:chExt cx="2475058" cy="1082196"/>
          </a:xfrm>
        </p:grpSpPr>
        <p:sp>
          <p:nvSpPr>
            <p:cNvPr id="4" name="TextBox 3"/>
            <p:cNvSpPr txBox="1"/>
            <p:nvPr/>
          </p:nvSpPr>
          <p:spPr>
            <a:xfrm>
              <a:off x="1784648" y="808356"/>
              <a:ext cx="2092239" cy="37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การผลิตผลิตภัณฑ์ยาง</a:t>
              </a:r>
              <a:r>
                <a:rPr lang="th-TH" sz="1800" b="1" dirty="0" err="1">
                  <a:latin typeface="BrowalliaUPC" panose="020B0604020202020204" pitchFamily="34" charset="-34"/>
                  <a:cs typeface="BrowalliaUPC" panose="020B0604020202020204" pitchFamily="34" charset="-34"/>
                </a:rPr>
                <a:t>อื่นๆ</a:t>
              </a:r>
              <a:endPara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768918" y="1076019"/>
              <a:ext cx="2475058" cy="814533"/>
              <a:chOff x="1768918" y="1076019"/>
              <a:chExt cx="2475058" cy="81453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768918" y="1076019"/>
                <a:ext cx="1657826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+15.86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84648" y="1301335"/>
                <a:ext cx="1880643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0.93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4648" y="1517359"/>
                <a:ext cx="2459328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+9.58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830842" y="2483603"/>
            <a:ext cx="2730401" cy="1121519"/>
            <a:chOff x="1784648" y="754757"/>
            <a:chExt cx="2730401" cy="1203758"/>
          </a:xfrm>
        </p:grpSpPr>
        <p:sp>
          <p:nvSpPr>
            <p:cNvPr id="23" name="TextBox 22"/>
            <p:cNvSpPr txBox="1"/>
            <p:nvPr/>
          </p:nvSpPr>
          <p:spPr>
            <a:xfrm>
              <a:off x="1810462" y="754757"/>
              <a:ext cx="2704587" cy="396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การผลิตเครื่องประดับเพชรพลอยแท้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84648" y="1058044"/>
              <a:ext cx="2491388" cy="900471"/>
              <a:chOff x="1784648" y="1058044"/>
              <a:chExt cx="2491388" cy="90047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784648" y="1058044"/>
                <a:ext cx="1657826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+54.08%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84648" y="1274069"/>
                <a:ext cx="1963999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+50.47%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84648" y="1562100"/>
                <a:ext cx="2491388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</a:t>
                </a:r>
                <a:r>
                  <a:rPr lang="en-US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20.73%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797140" y="4643651"/>
            <a:ext cx="3387466" cy="1139652"/>
            <a:chOff x="1774450" y="747592"/>
            <a:chExt cx="3387466" cy="1191659"/>
          </a:xfrm>
        </p:grpSpPr>
        <p:sp>
          <p:nvSpPr>
            <p:cNvPr id="30" name="TextBox 29"/>
            <p:cNvSpPr txBox="1"/>
            <p:nvPr/>
          </p:nvSpPr>
          <p:spPr>
            <a:xfrm>
              <a:off x="1774450" y="747592"/>
              <a:ext cx="3387466" cy="38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การผลิตผลิตภัณฑ์ที่ได้จากการกลั่นปิโตรเลียม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84648" y="1049009"/>
              <a:ext cx="2420856" cy="890242"/>
              <a:chOff x="1784648" y="1049009"/>
              <a:chExt cx="2420856" cy="89024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784648" y="1049009"/>
                <a:ext cx="1574470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+1.66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84648" y="1291732"/>
                <a:ext cx="1880643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4.40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4648" y="1553065"/>
                <a:ext cx="2420856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5.50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785868" y="5735817"/>
            <a:ext cx="3052439" cy="1052939"/>
            <a:chOff x="1780146" y="824460"/>
            <a:chExt cx="3052439" cy="1052939"/>
          </a:xfrm>
        </p:grpSpPr>
        <p:sp>
          <p:nvSpPr>
            <p:cNvPr id="36" name="TextBox 35"/>
            <p:cNvSpPr txBox="1"/>
            <p:nvPr/>
          </p:nvSpPr>
          <p:spPr>
            <a:xfrm>
              <a:off x="1780146" y="824460"/>
              <a:ext cx="3052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การผลิตสตาร์ช และผลิตภัณฑ์จากสตาร์ช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784648" y="1085311"/>
              <a:ext cx="2420856" cy="792088"/>
              <a:chOff x="1784648" y="1085311"/>
              <a:chExt cx="2420856" cy="79208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784648" y="1085311"/>
                <a:ext cx="1657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+33.78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84648" y="1291732"/>
                <a:ext cx="189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--0.59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84648" y="1508067"/>
                <a:ext cx="2420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</a:t>
                </a:r>
                <a:r>
                  <a:rPr lang="en-US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-7.79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344488" y="1628800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4000" b="1" baseline="30000" dirty="0" err="1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st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4488" y="272111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nd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07338" y="3561413"/>
            <a:ext cx="3111164" cy="1091723"/>
            <a:chOff x="1784648" y="773049"/>
            <a:chExt cx="3111164" cy="1087342"/>
          </a:xfrm>
        </p:grpSpPr>
        <p:sp>
          <p:nvSpPr>
            <p:cNvPr id="47" name="TextBox 46"/>
            <p:cNvSpPr txBox="1"/>
            <p:nvPr/>
          </p:nvSpPr>
          <p:spPr>
            <a:xfrm>
              <a:off x="1798489" y="773049"/>
              <a:ext cx="3097323" cy="36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การผลิตพลาสติกและยางสังเคราะห์ขั้นต้น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84648" y="1038288"/>
              <a:ext cx="2369559" cy="822103"/>
              <a:chOff x="1784648" y="1038288"/>
              <a:chExt cx="2369559" cy="82210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784648" y="1038288"/>
                <a:ext cx="1574470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8.36%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84648" y="1251359"/>
                <a:ext cx="1880643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+3.96%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84648" y="1492541"/>
                <a:ext cx="2369559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-1.18%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5241032" y="1700808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en-US" sz="4000" b="1" baseline="30000" dirty="0" err="1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st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241032" y="263691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nd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241032" y="3717032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rd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41032" y="4797152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41032" y="580526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r>
              <a:rPr lang="en-US" sz="4000" b="1" baseline="30000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944563" y="1412776"/>
            <a:ext cx="3971032" cy="25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24066" y="1412776"/>
            <a:ext cx="38934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8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776577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5048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60512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477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878527" y="1494606"/>
            <a:ext cx="2861052" cy="1096637"/>
            <a:chOff x="1696910" y="610651"/>
            <a:chExt cx="2861052" cy="1177054"/>
          </a:xfrm>
        </p:grpSpPr>
        <p:sp>
          <p:nvSpPr>
            <p:cNvPr id="85" name="TextBox 84"/>
            <p:cNvSpPr txBox="1"/>
            <p:nvPr/>
          </p:nvSpPr>
          <p:spPr>
            <a:xfrm>
              <a:off x="1726738" y="610651"/>
              <a:ext cx="2831224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การผลิตเครื่องจักร</a:t>
              </a:r>
              <a:r>
                <a:rPr lang="th-TH" sz="1800" b="1" dirty="0" err="1">
                  <a:latin typeface="BrowalliaUPC" panose="020B0604020202020204" pitchFamily="34" charset="-34"/>
                  <a:cs typeface="BrowalliaUPC" panose="020B0604020202020204" pitchFamily="34" charset="-34"/>
                </a:rPr>
                <a:t>อื่นๆ</a:t>
              </a:r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ที่ใช้งานทั่วไป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696910" y="887234"/>
              <a:ext cx="2459328" cy="900471"/>
              <a:chOff x="1696910" y="887234"/>
              <a:chExt cx="2459328" cy="90047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696910" y="887234"/>
                <a:ext cx="1619354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22.34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96910" y="1131155"/>
                <a:ext cx="1925527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-24.37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96910" y="1391290"/>
                <a:ext cx="2459328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+0.13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13337" y="2587470"/>
            <a:ext cx="3134191" cy="1099030"/>
            <a:chOff x="1503728" y="787771"/>
            <a:chExt cx="3134191" cy="1140337"/>
          </a:xfrm>
        </p:grpSpPr>
        <p:sp>
          <p:nvSpPr>
            <p:cNvPr id="73" name="TextBox 72"/>
            <p:cNvSpPr txBox="1"/>
            <p:nvPr/>
          </p:nvSpPr>
          <p:spPr>
            <a:xfrm>
              <a:off x="1503728" y="787771"/>
              <a:ext cx="3134191" cy="383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การผลิตปุ๋ยเคมีและสารประกอบไนโตรเจน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784648" y="1050131"/>
              <a:ext cx="2459328" cy="877977"/>
              <a:chOff x="1784648" y="1050131"/>
              <a:chExt cx="2459328" cy="87797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784648" y="1050131"/>
                <a:ext cx="1619354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47.06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84648" y="1291732"/>
                <a:ext cx="1925527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-35.73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84648" y="1544895"/>
                <a:ext cx="2459328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+4.10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878527" y="3676218"/>
            <a:ext cx="2851329" cy="1030315"/>
            <a:chOff x="1984942" y="833867"/>
            <a:chExt cx="2851329" cy="995693"/>
          </a:xfrm>
        </p:grpSpPr>
        <p:sp>
          <p:nvSpPr>
            <p:cNvPr id="67" name="TextBox 66"/>
            <p:cNvSpPr txBox="1"/>
            <p:nvPr/>
          </p:nvSpPr>
          <p:spPr>
            <a:xfrm>
              <a:off x="2005047" y="833867"/>
              <a:ext cx="2831224" cy="356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การแปรรูปและการถนอมผลไม้และผัก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984942" y="1082073"/>
              <a:ext cx="2420856" cy="747487"/>
              <a:chOff x="1984942" y="1082073"/>
              <a:chExt cx="2420856" cy="7474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984942" y="1082073"/>
                <a:ext cx="1619354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17.73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84942" y="1291732"/>
                <a:ext cx="1880643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+2.94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984942" y="1472639"/>
                <a:ext cx="2420856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9.57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867174" y="5651956"/>
            <a:ext cx="2840025" cy="1083276"/>
            <a:chOff x="1756079" y="803755"/>
            <a:chExt cx="2840025" cy="963489"/>
          </a:xfrm>
        </p:grpSpPr>
        <p:sp>
          <p:nvSpPr>
            <p:cNvPr id="150" name="TextBox 149"/>
            <p:cNvSpPr txBox="1"/>
            <p:nvPr/>
          </p:nvSpPr>
          <p:spPr>
            <a:xfrm>
              <a:off x="1771292" y="803755"/>
              <a:ext cx="2824812" cy="328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การผลิตเหล็กและเหล็กกล้าขั้นมูลฐาน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756079" y="1058454"/>
              <a:ext cx="2431125" cy="708790"/>
              <a:chOff x="1756079" y="1058454"/>
              <a:chExt cx="2431125" cy="708790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764540" y="1058454"/>
                <a:ext cx="1535998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7.17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6079" y="1248603"/>
                <a:ext cx="1880643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5.89</a:t>
                </a:r>
                <a:r>
                  <a:rPr lang="en-US" sz="1800" b="1" dirty="0">
                    <a:solidFill>
                      <a:srgbClr val="00B05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766348" y="1438752"/>
                <a:ext cx="2420856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3.78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16496" y="-360715"/>
            <a:ext cx="9275230" cy="2277547"/>
            <a:chOff x="10311206" y="677838"/>
            <a:chExt cx="9275230" cy="2277547"/>
          </a:xfrm>
        </p:grpSpPr>
        <p:sp>
          <p:nvSpPr>
            <p:cNvPr id="117" name="TextBox 116"/>
            <p:cNvSpPr txBox="1"/>
            <p:nvPr/>
          </p:nvSpPr>
          <p:spPr>
            <a:xfrm>
              <a:off x="11162046" y="1110928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อุตสาหกรรม</a:t>
              </a:r>
              <a:endParaRPr lang="th-TH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11206" y="677838"/>
              <a:ext cx="1176925" cy="2277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200" b="1" dirty="0">
                  <a:solidFill>
                    <a:schemeClr val="tx2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5 </a:t>
              </a:r>
              <a:endParaRPr lang="th-TH" sz="14200" b="1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161179" y="1453666"/>
              <a:ext cx="63562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ที่ส่งผลกระทบด้าน </a:t>
              </a:r>
              <a:r>
                <a:rPr lang="th-TH" sz="4000" b="1" u="sng" dirty="0">
                  <a:solidFill>
                    <a:schemeClr val="accent3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บวก</a:t>
              </a:r>
              <a:r>
                <a:rPr lang="th-TH" sz="4000" b="1" dirty="0">
                  <a:solidFill>
                    <a:schemeClr val="accent3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</a:t>
              </a:r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และ </a:t>
              </a:r>
              <a:r>
                <a:rPr lang="th-TH" sz="4000" b="1" u="sng" dirty="0">
                  <a:solidFill>
                    <a:srgbClr val="C0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ลบ</a:t>
              </a:r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ต่อดัชนีผลผลิตอุตสาหกรรม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027475" y="1979876"/>
              <a:ext cx="2755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ประจำเดือนกรกฎาคม 2562</a:t>
              </a:r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837746" y="2036133"/>
              <a:ext cx="574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ข้อมูลโดย กองสารสนเทศและดัชนีเศรษฐกิจอุตสาหกรรม สำนักงานเศรษฐกิจอุตสาหกรรม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977336" y="201414"/>
            <a:ext cx="1590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MOM</a:t>
            </a:r>
            <a:r>
              <a:rPr lang="th-TH" sz="5400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th-TH" sz="5400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AutoShape 6" descr="http://www.iconarchive.com/download/i47383/icons-land/vista-hardware-devices/TV-Set-Retro.ico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AutoShape 11" descr="https://pixabay.com/static/uploads/photo/2014/04/02/16/24/thread-307173__180.p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557814" y="4655381"/>
            <a:ext cx="3097323" cy="1044913"/>
            <a:chOff x="1539753" y="845148"/>
            <a:chExt cx="3097323" cy="1087956"/>
          </a:xfrm>
        </p:grpSpPr>
        <p:sp>
          <p:nvSpPr>
            <p:cNvPr id="110" name="TextBox 109"/>
            <p:cNvSpPr txBox="1"/>
            <p:nvPr/>
          </p:nvSpPr>
          <p:spPr>
            <a:xfrm>
              <a:off x="1539753" y="845148"/>
              <a:ext cx="3097323" cy="38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การผลิตคอมพิวเตอร์และอุปกรณ์ต่อพ่วง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807147" y="1053794"/>
              <a:ext cx="2546475" cy="879310"/>
              <a:chOff x="1807147" y="1053794"/>
              <a:chExt cx="2546475" cy="879310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836636" y="1053794"/>
                <a:ext cx="1535998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-7.39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807147" y="1291731"/>
                <a:ext cx="1842171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-7.19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849410" y="1548558"/>
                <a:ext cx="2504212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-25.88</a:t>
                </a:r>
                <a:r>
                  <a:rPr lang="en-US" sz="1800" b="1" dirty="0">
                    <a:solidFill>
                      <a:srgbClr val="FF0000"/>
                    </a:solidFill>
                    <a:latin typeface="BrowalliaUPC" panose="020B0604020202020204" pitchFamily="34" charset="-34"/>
                    <a:cs typeface="BrowalliaUPC" panose="020B0604020202020204" pitchFamily="34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</p:grpSp>
      <p:sp>
        <p:nvSpPr>
          <p:cNvPr id="11" name="AutoShape 6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AutoShape 8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BE5C88-2B7B-4B14-BDCD-57E42C3E27AE}"/>
              </a:ext>
            </a:extLst>
          </p:cNvPr>
          <p:cNvGrpSpPr/>
          <p:nvPr/>
        </p:nvGrpSpPr>
        <p:grpSpPr>
          <a:xfrm>
            <a:off x="7236111" y="-2939882"/>
            <a:ext cx="852289" cy="852289"/>
            <a:chOff x="971301" y="2595293"/>
            <a:chExt cx="884606" cy="88460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4850CA8-DAA2-42EF-AD6B-5493489BB395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8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9FEE7CBF-C305-4A53-8EB9-C24E86B8E9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3CC3352E-1FEC-4E9E-AD44-527BFDBB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882412" y="4715360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1CE90CC0-CEC4-44D3-B993-AD6AC593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79" y="-1191350"/>
            <a:ext cx="898841" cy="8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174ED477-B07B-44DC-93D0-3A3B70EF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" y="-1946348"/>
            <a:ext cx="872479" cy="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B6ECD38F-2339-440D-8AD5-D13CF714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8" y="-2098894"/>
            <a:ext cx="902146" cy="9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2" descr="à¸à¸¥à¸à¸²à¸£à¸à¹à¸à¸«à¸²à¸£à¸¹à¸à¸ à¸²à¸à¸ªà¸³à¸«à¸£à¸±à¸ à¹à¸à¸£à¸·à¹à¸­à¸à¸à¸£à¸°à¸à¸±à¸ icon">
            <a:extLst>
              <a:ext uri="{FF2B5EF4-FFF2-40B4-BE49-F238E27FC236}">
                <a16:creationId xmlns:a16="http://schemas.microsoft.com/office/drawing/2014/main" id="{1A94169C-FC91-4800-97F4-C43103269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462" y1="47173" x2="49231" y2="38449"/>
                        <a14:foregroundMark x1="49231" y1="38449" x2="57538" y2="40872"/>
                        <a14:foregroundMark x1="57538" y1="40872" x2="59692" y2="48950"/>
                        <a14:foregroundMark x1="59692" y1="48950" x2="55538" y2="58158"/>
                        <a14:foregroundMark x1="55538" y1="58158" x2="47846" y2="60743"/>
                        <a14:foregroundMark x1="47846" y1="60743" x2="45846" y2="57997"/>
                        <a14:foregroundMark x1="43846" y1="59289" x2="48615" y2="48304"/>
                        <a14:foregroundMark x1="48615" y1="48304" x2="49538" y2="61066"/>
                        <a14:foregroundMark x1="49538" y1="61066" x2="49846" y2="52504"/>
                        <a14:foregroundMark x1="49846" y1="52504" x2="48308" y2="46688"/>
                        <a14:foregroundMark x1="40462" y1="56220" x2="47077" y2="61874"/>
                        <a14:foregroundMark x1="47077" y1="61874" x2="55077" y2="62036"/>
                        <a14:foregroundMark x1="55499" y1="61541" x2="60308" y2="55897"/>
                        <a14:foregroundMark x1="55077" y1="62036" x2="55229" y2="61858"/>
                        <a14:foregroundMark x1="60308" y1="55897" x2="60615" y2="54281"/>
                        <a14:foregroundMark x1="52615" y1="53473" x2="51385" y2="45234"/>
                        <a14:foregroundMark x1="51385" y1="45234" x2="51692" y2="44426"/>
                        <a14:foregroundMark x1="56308" y1="50727" x2="50615" y2="44265"/>
                        <a14:foregroundMark x1="50615" y1="44265" x2="42308" y2="47658"/>
                        <a14:foregroundMark x1="42308" y1="47658" x2="51231" y2="51212"/>
                        <a14:foregroundMark x1="51231" y1="51212" x2="58308" y2="47658"/>
                        <a14:foregroundMark x1="58308" y1="47658" x2="46923" y2="44750"/>
                        <a14:foregroundMark x1="46923" y1="44750" x2="47385" y2="50242"/>
                        <a14:foregroundMark x1="52154" y1="45234" x2="56950" y2="62119"/>
                        <a14:foregroundMark x1="56883" y1="62261" x2="55692" y2="58966"/>
                        <a14:foregroundMark x1="40769" y1="54766" x2="37846" y2="47334"/>
                        <a14:foregroundMark x1="37846" y1="47334" x2="42154" y2="40388"/>
                        <a14:foregroundMark x1="42154" y1="40388" x2="49538" y2="36672"/>
                        <a14:foregroundMark x1="49538" y1="36672" x2="51385" y2="36672"/>
                        <a14:foregroundMark x1="43231" y1="42488" x2="40154" y2="50404"/>
                        <a14:foregroundMark x1="40154" y1="50404" x2="40462" y2="54443"/>
                        <a14:foregroundMark x1="39538" y1="54120" x2="39385" y2="44911"/>
                        <a14:foregroundMark x1="39385" y1="44911" x2="40769" y2="43296"/>
                        <a14:foregroundMark x1="39846" y1="46850" x2="40000" y2="52504"/>
                        <a14:foregroundMark x1="38462" y1="55574" x2="38462" y2="55574"/>
                        <a14:foregroundMark x1="38308" y1="55412" x2="37692" y2="47173"/>
                        <a14:foregroundMark x1="37692" y1="47173" x2="41385" y2="39903"/>
                        <a14:foregroundMark x1="41385" y1="39903" x2="48308" y2="36187"/>
                        <a14:foregroundMark x1="48308" y1="36187" x2="50308" y2="36026"/>
                        <a14:foregroundMark x1="46154" y1="41519" x2="54000" y2="43296"/>
                        <a14:foregroundMark x1="54000" y1="43296" x2="55231" y2="44588"/>
                        <a14:foregroundMark x1="53077" y1="43457" x2="60769" y2="50081"/>
                        <a14:foregroundMark x1="60769" y1="50081" x2="60000" y2="58158"/>
                        <a14:foregroundMark x1="60000" y1="58158" x2="58154" y2="60743"/>
                        <a14:foregroundMark x1="59077" y1="58805" x2="60154" y2="57997"/>
                        <a14:foregroundMark x1="60769" y1="55412" x2="60154" y2="58320"/>
                        <a14:foregroundMark x1="60769" y1="55735" x2="62615" y2="47496"/>
                        <a14:foregroundMark x1="62615" y1="47496" x2="59538" y2="40065"/>
                        <a14:foregroundMark x1="59538" y1="40065" x2="56462" y2="37803"/>
                        <a14:foregroundMark x1="58308" y1="39418" x2="62462" y2="46365"/>
                        <a14:foregroundMark x1="62462" y1="46365" x2="61846" y2="52504"/>
                        <a14:foregroundMark x1="62615" y1="51050" x2="63077" y2="46365"/>
                        <a14:foregroundMark x1="59385" y1="39418" x2="58769" y2="38772"/>
                        <a14:foregroundMark x1="62769" y1="46042" x2="63077" y2="47658"/>
                        <a14:foregroundMark x1="40615" y1="55897" x2="37538" y2="47981"/>
                        <a14:foregroundMark x1="37538" y1="47981" x2="40769" y2="40065"/>
                        <a14:foregroundMark x1="40769" y1="40065" x2="43538" y2="37641"/>
                        <a14:foregroundMark x1="43077" y1="37964" x2="38000" y2="44750"/>
                        <a14:foregroundMark x1="38000" y1="44750" x2="38615" y2="52989"/>
                        <a14:foregroundMark x1="38615" y1="52989" x2="39846" y2="55897"/>
                        <a14:foregroundMark x1="37077" y1="45880" x2="37385" y2="43296"/>
                        <a14:foregroundMark x1="38769" y1="43134" x2="37077" y2="45719"/>
                        <a14:foregroundMark x1="44769" y1="36026" x2="44769" y2="36026"/>
                        <a14:foregroundMark x1="58923" y1="38772" x2="59385" y2="38934"/>
                        <a14:foregroundMark x1="43846" y1="36349" x2="45692" y2="36349"/>
                        <a14:foregroundMark x1="48769" y1="35057" x2="48769" y2="35057"/>
                        <a14:foregroundMark x1="49846" y1="35057" x2="47846" y2="35057"/>
                        <a14:backgroundMark x1="7231" y1="40065" x2="32308" y2="11470"/>
                        <a14:backgroundMark x1="32308" y1="11470" x2="4000" y2="39580"/>
                        <a14:backgroundMark x1="4000" y1="39580" x2="58308" y2="9855"/>
                        <a14:backgroundMark x1="58308" y1="9855" x2="30000" y2="34249"/>
                        <a14:backgroundMark x1="30000" y1="34249" x2="35077" y2="27141"/>
                        <a14:backgroundMark x1="35077" y1="27141" x2="49692" y2="15670"/>
                        <a14:backgroundMark x1="49692" y1="15670" x2="24462" y2="51373"/>
                        <a14:backgroundMark x1="24462" y1="51373" x2="46154" y2="28918"/>
                        <a14:backgroundMark x1="46154" y1="28918" x2="10308" y2="69952"/>
                        <a14:backgroundMark x1="49598" y1="33181" x2="82462" y2="2423"/>
                        <a14:backgroundMark x1="10308" y1="69952" x2="34884" y2="46953"/>
                        <a14:backgroundMark x1="35312" y1="52676" x2="20923" y2="68013"/>
                        <a14:backgroundMark x1="82462" y1="2423" x2="53046" y2="33775"/>
                        <a14:backgroundMark x1="50075" y1="33245" x2="54923" y2="27464"/>
                        <a14:backgroundMark x1="49305" y1="34164" x2="49860" y2="33503"/>
                        <a14:backgroundMark x1="20923" y1="68013" x2="35186" y2="51003"/>
                        <a14:backgroundMark x1="36959" y1="57165" x2="26000" y2="75283"/>
                        <a14:backgroundMark x1="54923" y1="27464" x2="51495" y2="33131"/>
                        <a14:backgroundMark x1="66258" y1="46846" x2="77231" y2="39095"/>
                        <a14:backgroundMark x1="26000" y1="75283" x2="43330" y2="63042"/>
                        <a14:backgroundMark x1="52264" y1="64901" x2="38000" y2="79645"/>
                        <a14:backgroundMark x1="64026" y1="52744" x2="63778" y2="53000"/>
                        <a14:backgroundMark x1="77231" y1="39095" x2="65236" y2="51493"/>
                        <a14:backgroundMark x1="63404" y1="58794" x2="91538" y2="35703"/>
                        <a14:backgroundMark x1="62292" y1="59707" x2="63145" y2="59007"/>
                        <a14:backgroundMark x1="57407" y1="63717" x2="57547" y2="63602"/>
                        <a14:backgroundMark x1="38000" y1="79645" x2="57362" y2="63754"/>
                        <a14:backgroundMark x1="91538" y1="35703" x2="53692" y2="76090"/>
                        <a14:backgroundMark x1="53692" y1="76090" x2="46769" y2="79968"/>
                        <a14:backgroundMark x1="46769" y1="79968" x2="95846" y2="35218"/>
                        <a14:backgroundMark x1="95846" y1="35218" x2="50923" y2="87561"/>
                        <a14:backgroundMark x1="50923" y1="87561" x2="92154" y2="58805"/>
                        <a14:backgroundMark x1="92154" y1="58805" x2="62769" y2="94669"/>
                        <a14:backgroundMark x1="62769" y1="94669" x2="88154" y2="75121"/>
                        <a14:backgroundMark x1="88154" y1="75121" x2="57231" y2="98708"/>
                        <a14:backgroundMark x1="57231" y1="98708" x2="75231" y2="88530"/>
                        <a14:backgroundMark x1="75231" y1="88530" x2="52308" y2="96284"/>
                        <a14:backgroundMark x1="52308" y1="96284" x2="61385" y2="82553"/>
                        <a14:backgroundMark x1="61385" y1="82553" x2="62615" y2="66882"/>
                        <a14:backgroundMark x1="62615" y1="66882" x2="14000" y2="78191"/>
                        <a14:backgroundMark x1="14000" y1="78191" x2="2769" y2="86430"/>
                        <a14:backgroundMark x1="63512" y1="55798" x2="80615" y2="47173"/>
                        <a14:backgroundMark x1="2769" y1="86430" x2="45721" y2="64769"/>
                        <a14:backgroundMark x1="42874" y1="62653" x2="25077" y2="69952"/>
                        <a14:backgroundMark x1="80615" y1="47173" x2="63672" y2="54122"/>
                        <a14:backgroundMark x1="64285" y1="45728" x2="93846" y2="27464"/>
                        <a14:backgroundMark x1="25077" y1="69952" x2="40364" y2="60507"/>
                        <a14:backgroundMark x1="35301" y1="52533" x2="34615" y2="52827"/>
                        <a14:backgroundMark x1="93846" y1="27464" x2="62932" y2="40701"/>
                        <a14:backgroundMark x1="61684" y1="38614" x2="87538" y2="25040"/>
                        <a14:backgroundMark x1="34615" y1="52827" x2="35296" y2="52469"/>
                        <a14:backgroundMark x1="42838" y1="36268" x2="41231" y2="36672"/>
                        <a14:backgroundMark x1="87538" y1="25040" x2="52762" y2="33775"/>
                        <a14:backgroundMark x1="38565" y1="38453" x2="32769" y2="42326"/>
                        <a14:backgroundMark x1="51073" y1="33165" x2="82154" y2="17609"/>
                        <a14:backgroundMark x1="49303" y1="34051" x2="49640" y2="33882"/>
                        <a14:backgroundMark x1="32769" y1="42326" x2="37402" y2="40008"/>
                        <a14:backgroundMark x1="46474" y1="32793" x2="29385" y2="40065"/>
                        <a14:backgroundMark x1="82154" y1="17609" x2="47963" y2="32159"/>
                        <a14:backgroundMark x1="29385" y1="40065" x2="64923" y2="16640"/>
                        <a14:backgroundMark x1="64923" y1="16640" x2="12462" y2="25687"/>
                        <a14:backgroundMark x1="12462" y1="25687" x2="41077" y2="10824"/>
                        <a14:backgroundMark x1="41077" y1="10824" x2="3077" y2="28110"/>
                        <a14:backgroundMark x1="3077" y1="28110" x2="38769" y2="10501"/>
                        <a14:backgroundMark x1="38769" y1="10501" x2="13385" y2="35541"/>
                        <a14:backgroundMark x1="13385" y1="35541" x2="30154" y2="39095"/>
                        <a14:backgroundMark x1="51169" y1="33157" x2="76462" y2="26010"/>
                        <a14:backgroundMark x1="49500" y1="33629" x2="49842" y2="33532"/>
                        <a14:backgroundMark x1="46895" y1="34365" x2="47349" y2="34237"/>
                        <a14:backgroundMark x1="40509" y1="36169" x2="44115" y2="35150"/>
                        <a14:backgroundMark x1="30154" y1="39095" x2="40211" y2="36253"/>
                        <a14:backgroundMark x1="37654" y1="39671" x2="22769" y2="44911"/>
                        <a14:backgroundMark x1="76462" y1="26010" x2="52798" y2="34341"/>
                        <a14:backgroundMark x1="61439" y1="38204" x2="74000" y2="36026"/>
                        <a14:backgroundMark x1="22769" y1="44911" x2="35368" y2="42725"/>
                        <a14:backgroundMark x1="34781" y1="45578" x2="3692" y2="53150"/>
                        <a14:backgroundMark x1="74000" y1="36026" x2="61899" y2="38973"/>
                        <a14:backgroundMark x1="3692" y1="53150" x2="22000" y2="60905"/>
                        <a14:backgroundMark x1="63576" y1="57981" x2="88615" y2="56220"/>
                        <a14:backgroundMark x1="22000" y1="60905" x2="39398" y2="59682"/>
                        <a14:backgroundMark x1="57613" y1="64449" x2="5846" y2="78191"/>
                        <a14:backgroundMark x1="88615" y1="56220" x2="57654" y2="64438"/>
                        <a14:backgroundMark x1="5846" y1="78191" x2="81231" y2="71567"/>
                        <a14:backgroundMark x1="81231" y1="71567" x2="15231" y2="93376"/>
                        <a14:backgroundMark x1="15231" y1="93376" x2="89846" y2="79483"/>
                        <a14:backgroundMark x1="89846" y1="79483" x2="7385" y2="94346"/>
                        <a14:backgroundMark x1="7385" y1="94346" x2="86769" y2="61551"/>
                        <a14:backgroundMark x1="86769" y1="61551" x2="81538" y2="49111"/>
                        <a14:backgroundMark x1="34995" y1="48441" x2="14154" y2="48142"/>
                        <a14:backgroundMark x1="81538" y1="49111" x2="65498" y2="48881"/>
                        <a14:backgroundMark x1="14154" y1="48142" x2="53231" y2="24233"/>
                        <a14:backgroundMark x1="53231" y1="24233" x2="63846" y2="11470"/>
                        <a14:backgroundMark x1="63846" y1="11470" x2="2462" y2="19225"/>
                        <a14:backgroundMark x1="2462" y1="19225" x2="80462" y2="13409"/>
                        <a14:backgroundMark x1="80462" y1="13409" x2="12462" y2="32310"/>
                        <a14:backgroundMark x1="12462" y1="32310" x2="83385" y2="19386"/>
                        <a14:backgroundMark x1="83385" y1="19386" x2="71231" y2="32633"/>
                        <a14:backgroundMark x1="71231" y1="32633" x2="73692" y2="35541"/>
                        <a14:backgroundMark x1="56308" y1="63489" x2="59633" y2="61743"/>
                        <a14:backgroundMark x1="56615" y1="64136" x2="56000" y2="63651"/>
                        <a14:backgroundMark x1="57077" y1="62682" x2="57077" y2="62682"/>
                        <a14:backgroundMark x1="57077" y1="62359" x2="57077" y2="62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33591" r="35596" b="35061"/>
          <a:stretch/>
        </p:blipFill>
        <p:spPr bwMode="auto">
          <a:xfrm>
            <a:off x="815693" y="2537246"/>
            <a:ext cx="991645" cy="9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A01389F2-A468-485E-A3D9-8E6C9EB2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03" y="-1707665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à¸¥à¸à¸²à¸£à¸à¹à¸à¸«à¸²à¸£à¸¹à¸à¸ à¸²à¸à¸ªà¸³à¸«à¸£à¸±à¸ Pharmaceutical  icon">
            <a:extLst>
              <a:ext uri="{FF2B5EF4-FFF2-40B4-BE49-F238E27FC236}">
                <a16:creationId xmlns:a16="http://schemas.microsoft.com/office/drawing/2014/main" id="{63DA9B52-0D67-4BDF-84FC-AA7B8C5E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56" b="98667" l="889" r="97778">
                        <a14:foregroundMark x1="15111" y1="49778" x2="27556" y2="69333"/>
                        <a14:foregroundMark x1="27556" y1="69333" x2="73333" y2="64444"/>
                        <a14:foregroundMark x1="73333" y1="64444" x2="51111" y2="56889"/>
                        <a14:foregroundMark x1="51111" y1="56889" x2="33333" y2="37778"/>
                        <a14:foregroundMark x1="33333" y1="37778" x2="55111" y2="31111"/>
                        <a14:foregroundMark x1="55111" y1="31111" x2="73333" y2="44889"/>
                        <a14:foregroundMark x1="73333" y1="44889" x2="74222" y2="22667"/>
                        <a14:foregroundMark x1="74222" y1="22667" x2="46222" y2="19111"/>
                        <a14:foregroundMark x1="46222" y1="19111" x2="83111" y2="44889"/>
                        <a14:foregroundMark x1="83111" y1="44889" x2="80889" y2="69778"/>
                        <a14:foregroundMark x1="80889" y1="69778" x2="60889" y2="82222"/>
                        <a14:foregroundMark x1="60889" y1="82222" x2="38667" y2="86222"/>
                        <a14:foregroundMark x1="38667" y1="86222" x2="20889" y2="74222"/>
                        <a14:foregroundMark x1="37778" y1="80444" x2="26667" y2="36444"/>
                        <a14:foregroundMark x1="26667" y1="36444" x2="45778" y2="21778"/>
                        <a14:foregroundMark x1="45778" y1="21778" x2="22222" y2="19111"/>
                        <a14:foregroundMark x1="22222" y1="19111" x2="4889" y2="36889"/>
                        <a14:foregroundMark x1="4889" y1="36889" x2="8444" y2="60889"/>
                        <a14:foregroundMark x1="8444" y1="60889" x2="27556" y2="75111"/>
                        <a14:foregroundMark x1="27556" y1="75111" x2="17778" y2="52000"/>
                        <a14:foregroundMark x1="17778" y1="52000" x2="16444" y2="29333"/>
                        <a14:foregroundMark x1="16444" y1="29333" x2="36000" y2="17778"/>
                        <a14:foregroundMark x1="36000" y1="17778" x2="60000" y2="11556"/>
                        <a14:foregroundMark x1="60000" y1="11556" x2="78667" y2="24889"/>
                        <a14:foregroundMark x1="78667" y1="24889" x2="88444" y2="47111"/>
                        <a14:foregroundMark x1="88444" y1="47111" x2="86222" y2="70222"/>
                        <a14:foregroundMark x1="86222" y1="70222" x2="66222" y2="88000"/>
                        <a14:foregroundMark x1="66222" y1="88000" x2="41778" y2="93333"/>
                        <a14:foregroundMark x1="41778" y1="93333" x2="21778" y2="83111"/>
                        <a14:foregroundMark x1="21778" y1="83111" x2="12444" y2="62667"/>
                        <a14:foregroundMark x1="12444" y1="62667" x2="17778" y2="39111"/>
                        <a14:foregroundMark x1="17778" y1="39111" x2="30222" y2="17778"/>
                        <a14:foregroundMark x1="30222" y1="17778" x2="51111" y2="7556"/>
                        <a14:foregroundMark x1="51111" y1="7556" x2="72444" y2="17778"/>
                        <a14:foregroundMark x1="72444" y1="17778" x2="83556" y2="37778"/>
                        <a14:foregroundMark x1="83556" y1="37778" x2="88444" y2="60889"/>
                        <a14:foregroundMark x1="88444" y1="60889" x2="69333" y2="75111"/>
                        <a14:foregroundMark x1="69333" y1="75111" x2="44444" y2="80889"/>
                        <a14:foregroundMark x1="44444" y1="80889" x2="38667" y2="57333"/>
                        <a14:foregroundMark x1="38667" y1="57333" x2="18222" y2="72444"/>
                        <a14:foregroundMark x1="18222" y1="72444" x2="13778" y2="48000"/>
                        <a14:foregroundMark x1="13778" y1="48000" x2="35111" y2="9333"/>
                        <a14:foregroundMark x1="74222" y1="23556" x2="87111" y2="44000"/>
                        <a14:foregroundMark x1="87111" y1="44000" x2="87556" y2="67111"/>
                        <a14:foregroundMark x1="87556" y1="67111" x2="87556" y2="67111"/>
                        <a14:foregroundMark x1="93333" y1="54222" x2="88000" y2="31556"/>
                        <a14:foregroundMark x1="88000" y1="31556" x2="76000" y2="12000"/>
                        <a14:foregroundMark x1="76000" y1="12000" x2="52000" y2="4444"/>
                        <a14:foregroundMark x1="52000" y1="4444" x2="28000" y2="13778"/>
                        <a14:foregroundMark x1="28000" y1="13778" x2="10667" y2="28889"/>
                        <a14:foregroundMark x1="10667" y1="28889" x2="5778" y2="50667"/>
                        <a14:foregroundMark x1="5778" y1="50667" x2="14222" y2="73778"/>
                        <a14:foregroundMark x1="14222" y1="73778" x2="30667" y2="89333"/>
                        <a14:foregroundMark x1="30667" y1="89333" x2="60000" y2="94667"/>
                        <a14:foregroundMark x1="89333" y1="67556" x2="94222" y2="56444"/>
                        <a14:foregroundMark x1="97778" y1="45778" x2="97778" y2="45778"/>
                        <a14:foregroundMark x1="46667" y1="3556" x2="46667" y2="3556"/>
                        <a14:foregroundMark x1="5778" y1="44889" x2="5778" y2="44889"/>
                        <a14:foregroundMark x1="26667" y1="27111" x2="41333" y2="40889"/>
                        <a14:foregroundMark x1="30667" y1="24444" x2="30667" y2="24444"/>
                        <a14:foregroundMark x1="33778" y1="26667" x2="33778" y2="26667"/>
                        <a14:foregroundMark x1="48444" y1="63556" x2="48444" y2="63556"/>
                        <a14:foregroundMark x1="55111" y1="60444" x2="55111" y2="60444"/>
                        <a14:foregroundMark x1="49333" y1="56889" x2="52889" y2="61333"/>
                        <a14:foregroundMark x1="1333" y1="48000" x2="1333" y2="48000"/>
                        <a14:foregroundMark x1="51111" y1="98667" x2="51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85" y="-2859768"/>
            <a:ext cx="843074" cy="8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A57E0B-405E-4B0F-98E9-A6A85E07A083}"/>
              </a:ext>
            </a:extLst>
          </p:cNvPr>
          <p:cNvGrpSpPr/>
          <p:nvPr/>
        </p:nvGrpSpPr>
        <p:grpSpPr>
          <a:xfrm>
            <a:off x="5905195" y="5755200"/>
            <a:ext cx="859190" cy="859190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FBB6E1-E738-4AEA-9B7D-741DC2A15599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2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958E9C91-AFB0-4FD2-A17B-D22C5479D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  <a:extLst/>
          </p:spPr>
        </p:pic>
      </p:grpSp>
      <p:pic>
        <p:nvPicPr>
          <p:cNvPr id="2054" name="Picture 6" descr="à¸à¸¥à¸à¸²à¸£à¸à¹à¸à¸«à¸²à¸£à¸¹à¸à¸ à¸²à¸à¸ªà¸³à¸«à¸£à¸±à¸ thread icon">
            <a:extLst>
              <a:ext uri="{FF2B5EF4-FFF2-40B4-BE49-F238E27FC236}">
                <a16:creationId xmlns:a16="http://schemas.microsoft.com/office/drawing/2014/main" id="{D0BFB5D5-1F96-49D9-9A8E-269ED383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57" y="-1600708"/>
            <a:ext cx="876851" cy="8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CCC7174-1303-479A-A25B-41CE576685D8}"/>
              </a:ext>
            </a:extLst>
          </p:cNvPr>
          <p:cNvSpPr/>
          <p:nvPr/>
        </p:nvSpPr>
        <p:spPr>
          <a:xfrm>
            <a:off x="344488" y="3717032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EEB1C0F-E862-4ED2-BD00-0CE90E37DE75}"/>
              </a:ext>
            </a:extLst>
          </p:cNvPr>
          <p:cNvSpPr/>
          <p:nvPr/>
        </p:nvSpPr>
        <p:spPr>
          <a:xfrm>
            <a:off x="344488" y="4797152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C31890C-5B9B-4F17-B92D-A969CAD27240}"/>
              </a:ext>
            </a:extLst>
          </p:cNvPr>
          <p:cNvSpPr/>
          <p:nvPr/>
        </p:nvSpPr>
        <p:spPr>
          <a:xfrm>
            <a:off x="344488" y="580526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20DE4D3-B403-4878-9CBB-ABDE20BAB8BB}"/>
              </a:ext>
            </a:extLst>
          </p:cNvPr>
          <p:cNvGrpSpPr/>
          <p:nvPr/>
        </p:nvGrpSpPr>
        <p:grpSpPr>
          <a:xfrm>
            <a:off x="5824331" y="4637549"/>
            <a:ext cx="969346" cy="1052988"/>
            <a:chOff x="5789593" y="2556534"/>
            <a:chExt cx="969346" cy="1052988"/>
          </a:xfrm>
        </p:grpSpPr>
        <p:pic>
          <p:nvPicPr>
            <p:cNvPr id="107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BC15461B-2B4F-4599-84A5-275130A24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C2E15427-EF3B-41BD-95A4-9A34DC4D2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à¸à¸¥à¸à¸²à¸£à¸à¹à¸à¸«à¸²à¸£à¸¹à¸à¸ à¸²à¸à¸ªà¸³à¸«à¸£à¸±à¸ refrigerator  icon">
            <a:extLst>
              <a:ext uri="{FF2B5EF4-FFF2-40B4-BE49-F238E27FC236}">
                <a16:creationId xmlns:a16="http://schemas.microsoft.com/office/drawing/2014/main" id="{D0DBFD7B-CD7B-4DDD-BAC7-BA06ED8B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89" b="96889" l="3556" r="96889">
                        <a14:foregroundMark x1="16889" y1="37778" x2="16889" y2="37778"/>
                        <a14:foregroundMark x1="16444" y1="25333" x2="12000" y2="62222"/>
                        <a14:foregroundMark x1="18222" y1="69778" x2="45778" y2="92000"/>
                        <a14:foregroundMark x1="83111" y1="18222" x2="83111" y2="18222"/>
                        <a14:foregroundMark x1="72889" y1="13778" x2="87111" y2="31111"/>
                        <a14:foregroundMark x1="93333" y1="40000" x2="93333" y2="40000"/>
                        <a14:foregroundMark x1="97333" y1="40889" x2="97333" y2="40889"/>
                        <a14:foregroundMark x1="58222" y1="10667" x2="58222" y2="10667"/>
                        <a14:foregroundMark x1="46222" y1="7556" x2="62667" y2="8444"/>
                        <a14:foregroundMark x1="40000" y1="8000" x2="19111" y2="17333"/>
                        <a14:foregroundMark x1="19111" y1="17333" x2="18667" y2="17333"/>
                        <a14:foregroundMark x1="49333" y1="889" x2="49333" y2="889"/>
                        <a14:foregroundMark x1="8000" y1="46222" x2="8000" y2="46222"/>
                        <a14:foregroundMark x1="9333" y1="63556" x2="21778" y2="84000"/>
                        <a14:foregroundMark x1="21778" y1="84000" x2="22667" y2="84444"/>
                        <a14:foregroundMark x1="42222" y1="97333" x2="42222" y2="97333"/>
                        <a14:foregroundMark x1="3556" y1="49333" x2="3556" y2="49333"/>
                        <a14:foregroundMark x1="16889" y1="55556" x2="54222" y2="48889"/>
                        <a14:foregroundMark x1="54222" y1="48889" x2="72889" y2="37778"/>
                        <a14:foregroundMark x1="41333" y1="15556" x2="53333" y2="69333"/>
                        <a14:foregroundMark x1="53333" y1="69333" x2="49778" y2="92889"/>
                        <a14:foregroundMark x1="49778" y1="92889" x2="48000" y2="95111"/>
                        <a14:foregroundMark x1="19556" y1="68000" x2="60444" y2="46667"/>
                        <a14:foregroundMark x1="24444" y1="65778" x2="40444" y2="20889"/>
                        <a14:foregroundMark x1="30222" y1="26667" x2="46222" y2="16889"/>
                        <a14:foregroundMark x1="37778" y1="19556" x2="66667" y2="15556"/>
                        <a14:foregroundMark x1="72889" y1="28444" x2="78667" y2="49333"/>
                        <a14:foregroundMark x1="60444" y1="51111" x2="68444" y2="28889"/>
                        <a14:foregroundMark x1="68444" y1="28889" x2="73778" y2="21778"/>
                        <a14:foregroundMark x1="63556" y1="55556" x2="71556" y2="72889"/>
                        <a14:foregroundMark x1="60444" y1="27111" x2="75111" y2="46222"/>
                        <a14:foregroundMark x1="75111" y1="46222" x2="75111" y2="46667"/>
                        <a14:foregroundMark x1="76000" y1="57778" x2="54667" y2="62222"/>
                        <a14:foregroundMark x1="75556" y1="72889" x2="88444" y2="59556"/>
                        <a14:foregroundMark x1="68000" y1="78222" x2="52000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92" y="-1394120"/>
            <a:ext cx="911540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A9B377-3958-4C04-9F31-64F57451143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32" y="-1751475"/>
            <a:ext cx="919781" cy="919781"/>
          </a:xfrm>
          <a:prstGeom prst="rect">
            <a:avLst/>
          </a:prstGeom>
        </p:spPr>
      </p:pic>
      <p:pic>
        <p:nvPicPr>
          <p:cNvPr id="20" name="Picture 4" descr="à¸à¸¥à¸à¸²à¸£à¸à¹à¸à¸«à¸²à¸£à¸¹à¸à¸ à¸²à¸à¸ªà¸³à¸«à¸£à¸±à¸ clothes icon">
            <a:extLst>
              <a:ext uri="{FF2B5EF4-FFF2-40B4-BE49-F238E27FC236}">
                <a16:creationId xmlns:a16="http://schemas.microsoft.com/office/drawing/2014/main" id="{44E09590-622B-42A8-9311-DEABFB0C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000" b="96889" l="1778" r="96000">
                        <a14:foregroundMark x1="14222" y1="48000" x2="39556" y2="52889"/>
                        <a14:foregroundMark x1="39556" y1="52889" x2="64444" y2="50222"/>
                        <a14:foregroundMark x1="64444" y1="50222" x2="81333" y2="36889"/>
                        <a14:foregroundMark x1="84444" y1="42222" x2="83556" y2="66667"/>
                        <a14:foregroundMark x1="83556" y1="66667" x2="78667" y2="75111"/>
                        <a14:foregroundMark x1="70222" y1="29333" x2="69333" y2="54667"/>
                        <a14:foregroundMark x1="69333" y1="54667" x2="85778" y2="40000"/>
                        <a14:foregroundMark x1="85778" y1="40000" x2="92889" y2="49333"/>
                        <a14:foregroundMark x1="86222" y1="64444" x2="76889" y2="86222"/>
                        <a14:foregroundMark x1="74667" y1="59556" x2="81333" y2="71556"/>
                        <a14:foregroundMark x1="92889" y1="53778" x2="86222" y2="76444"/>
                        <a14:foregroundMark x1="86222" y1="76444" x2="86222" y2="76444"/>
                        <a14:foregroundMark x1="86222" y1="39111" x2="76000" y2="16444"/>
                        <a14:foregroundMark x1="76000" y1="16444" x2="51111" y2="6222"/>
                        <a14:foregroundMark x1="51111" y1="6222" x2="28444" y2="12889"/>
                        <a14:foregroundMark x1="28444" y1="12889" x2="16444" y2="27111"/>
                        <a14:foregroundMark x1="23111" y1="36000" x2="37778" y2="51111"/>
                        <a14:foregroundMark x1="36000" y1="22667" x2="13333" y2="66222"/>
                        <a14:foregroundMark x1="13333" y1="66222" x2="31111" y2="79556"/>
                        <a14:foregroundMark x1="31111" y1="79556" x2="53333" y2="85333"/>
                        <a14:foregroundMark x1="53333" y1="85333" x2="75111" y2="78667"/>
                        <a14:foregroundMark x1="75111" y1="78667" x2="54667" y2="88889"/>
                        <a14:foregroundMark x1="54667" y1="88889" x2="29333" y2="90222"/>
                        <a14:foregroundMark x1="29333" y1="90222" x2="52000" y2="92889"/>
                        <a14:foregroundMark x1="52000" y1="92889" x2="75111" y2="88889"/>
                        <a14:foregroundMark x1="75111" y1="88889" x2="80000" y2="86222"/>
                        <a14:foregroundMark x1="24444" y1="78667" x2="10222" y2="61333"/>
                        <a14:foregroundMark x1="10222" y1="61333" x2="14667" y2="34222"/>
                        <a14:foregroundMark x1="14667" y1="34222" x2="16444" y2="32000"/>
                        <a14:foregroundMark x1="9333" y1="36889" x2="9333" y2="36889"/>
                        <a14:foregroundMark x1="14222" y1="26222" x2="5333" y2="47111"/>
                        <a14:foregroundMark x1="5333" y1="47111" x2="16000" y2="68444"/>
                        <a14:foregroundMark x1="16000" y1="68444" x2="8444" y2="44889"/>
                        <a14:foregroundMark x1="8444" y1="44889" x2="11111" y2="36000"/>
                        <a14:foregroundMark x1="88444" y1="30667" x2="88444" y2="30667"/>
                        <a14:foregroundMark x1="84444" y1="26222" x2="65778" y2="10667"/>
                        <a14:foregroundMark x1="65778" y1="10667" x2="41778" y2="8444"/>
                        <a14:foregroundMark x1="41778" y1="8444" x2="16444" y2="19111"/>
                        <a14:foregroundMark x1="81778" y1="14667" x2="92889" y2="58667"/>
                        <a14:foregroundMark x1="92000" y1="40444" x2="96000" y2="59556"/>
                        <a14:foregroundMark x1="48889" y1="95111" x2="48889" y2="95111"/>
                        <a14:foregroundMark x1="3111" y1="52444" x2="3111" y2="52444"/>
                        <a14:foregroundMark x1="1778" y1="57333" x2="44889" y2="95111"/>
                        <a14:foregroundMark x1="9778" y1="79556" x2="28889" y2="92000"/>
                        <a14:foregroundMark x1="28889" y1="92000" x2="50667" y2="96444"/>
                        <a14:foregroundMark x1="49333" y1="4000" x2="49333" y2="4000"/>
                        <a14:foregroundMark x1="50222" y1="96889" x2="50222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87" y="-1281778"/>
            <a:ext cx="897367" cy="8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4D20EC79-CDF9-4F6E-BB96-EC3FC62D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" y="-1317570"/>
            <a:ext cx="958692" cy="9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2D06BEAB-4157-498C-88FB-094639F52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1628510" y="-2861480"/>
            <a:ext cx="1008721" cy="9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à¸à¸¥à¸à¸²à¸£à¸à¹à¸à¸«à¸²à¸£à¸¹à¸à¸ à¸²à¸à¸ªà¸³à¸«à¸£à¸±à¸ rubber icon">
            <a:extLst>
              <a:ext uri="{FF2B5EF4-FFF2-40B4-BE49-F238E27FC236}">
                <a16:creationId xmlns:a16="http://schemas.microsoft.com/office/drawing/2014/main" id="{9B7B5A25-5E28-4DDD-B48B-B0BD304D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1" y="1329339"/>
            <a:ext cx="1328187" cy="13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9D57E1A-F5F4-47FB-BBCC-9623B1C1E8F8}"/>
              </a:ext>
            </a:extLst>
          </p:cNvPr>
          <p:cNvGrpSpPr/>
          <p:nvPr/>
        </p:nvGrpSpPr>
        <p:grpSpPr>
          <a:xfrm>
            <a:off x="5914596" y="-2193108"/>
            <a:ext cx="884606" cy="884606"/>
            <a:chOff x="999399" y="5739564"/>
            <a:chExt cx="884606" cy="884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93D949A-B7F4-4C3E-A3C3-7F444F98E04E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8" name="Flowchart: Preparation 137">
              <a:extLst>
                <a:ext uri="{FF2B5EF4-FFF2-40B4-BE49-F238E27FC236}">
                  <a16:creationId xmlns:a16="http://schemas.microsoft.com/office/drawing/2014/main" id="{3DB82E03-5F60-4393-96C8-1B0938CEB756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9" name="Flowchart: Preparation 138">
              <a:extLst>
                <a:ext uri="{FF2B5EF4-FFF2-40B4-BE49-F238E27FC236}">
                  <a16:creationId xmlns:a16="http://schemas.microsoft.com/office/drawing/2014/main" id="{F5BF28AF-0922-481F-9ACA-934F2ED65437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0" name="Flowchart: Preparation 139">
              <a:extLst>
                <a:ext uri="{FF2B5EF4-FFF2-40B4-BE49-F238E27FC236}">
                  <a16:creationId xmlns:a16="http://schemas.microsoft.com/office/drawing/2014/main" id="{58394E20-1FC0-4E2F-9245-E0300D7F0D30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5F47121A-FAD6-416C-95A1-2AC2B53D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29" y="-1500374"/>
            <a:ext cx="859191" cy="8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519F9B64-1C00-4377-9050-54976A69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6334790" y="-2872479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5C47D1F-6BDB-4FA0-AD2F-83BE3AC0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4000" b="96889" l="1778" r="96444">
                        <a14:foregroundMark x1="24000" y1="27111" x2="29778" y2="53333"/>
                        <a14:foregroundMark x1="29778" y1="53333" x2="42222" y2="74222"/>
                        <a14:foregroundMark x1="42222" y1="74222" x2="54667" y2="72889"/>
                        <a14:foregroundMark x1="14222" y1="69778" x2="36444" y2="55556"/>
                        <a14:foregroundMark x1="36444" y1="55556" x2="45778" y2="35111"/>
                        <a14:foregroundMark x1="45778" y1="35111" x2="24000" y2="27111"/>
                        <a14:foregroundMark x1="24000" y1="27111" x2="8000" y2="46222"/>
                        <a14:foregroundMark x1="8000" y1="46222" x2="33778" y2="42667"/>
                        <a14:foregroundMark x1="33778" y1="42667" x2="50222" y2="26667"/>
                        <a14:foregroundMark x1="50222" y1="26667" x2="24889" y2="45778"/>
                        <a14:foregroundMark x1="24889" y1="45778" x2="57333" y2="26222"/>
                        <a14:foregroundMark x1="57333" y1="26222" x2="79556" y2="31111"/>
                        <a14:foregroundMark x1="79556" y1="31111" x2="77333" y2="53333"/>
                        <a14:foregroundMark x1="77333" y1="53333" x2="53333" y2="75111"/>
                        <a14:foregroundMark x1="46667" y1="91111" x2="85778" y2="63111"/>
                        <a14:foregroundMark x1="60444" y1="82222" x2="46667" y2="44000"/>
                        <a14:foregroundMark x1="65333" y1="83556" x2="87556" y2="79111"/>
                        <a14:foregroundMark x1="87556" y1="79111" x2="87556" y2="79111"/>
                        <a14:foregroundMark x1="84444" y1="71556" x2="92000" y2="48444"/>
                        <a14:foregroundMark x1="92000" y1="48444" x2="92000" y2="48444"/>
                        <a14:foregroundMark x1="89333" y1="70222" x2="92889" y2="46222"/>
                        <a14:foregroundMark x1="92889" y1="46222" x2="80000" y2="27556"/>
                        <a14:foregroundMark x1="80000" y1="27556" x2="80000" y2="27556"/>
                        <a14:foregroundMark x1="80000" y1="27111" x2="57778" y2="12889"/>
                        <a14:foregroundMark x1="37778" y1="18667" x2="20889" y2="20000"/>
                        <a14:foregroundMark x1="46222" y1="4000" x2="52444" y2="30222"/>
                        <a14:foregroundMark x1="2222" y1="44889" x2="4889" y2="53778"/>
                        <a14:foregroundMark x1="49333" y1="96889" x2="49333" y2="96889"/>
                        <a14:foregroundMark x1="37778" y1="38222" x2="82667" y2="52889"/>
                        <a14:foregroundMark x1="82667" y1="52889" x2="84444" y2="54222"/>
                        <a14:foregroundMark x1="96444" y1="56889" x2="96444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2" y="-2200730"/>
            <a:ext cx="932738" cy="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0609D-F479-489D-B1A5-0DB918827D26}"/>
              </a:ext>
            </a:extLst>
          </p:cNvPr>
          <p:cNvGrpSpPr/>
          <p:nvPr/>
        </p:nvGrpSpPr>
        <p:grpSpPr>
          <a:xfrm>
            <a:off x="-106237" y="-2696936"/>
            <a:ext cx="859190" cy="859190"/>
            <a:chOff x="930946" y="1614890"/>
            <a:chExt cx="859190" cy="85919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33D6231-DA7C-4936-8AA7-441AA9BCD454}"/>
                </a:ext>
              </a:extLst>
            </p:cNvPr>
            <p:cNvSpPr/>
            <p:nvPr/>
          </p:nvSpPr>
          <p:spPr>
            <a:xfrm>
              <a:off x="930946" y="1614890"/>
              <a:ext cx="859190" cy="85919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à¸à¸¥à¸à¸²à¸£à¸à¹à¸à¸«à¸²à¸£à¸¹à¸à¸ à¸²à¸à¸ªà¸³à¸«à¸£à¸±à¸ à¸ºBOX Vector">
              <a:extLst>
                <a:ext uri="{FF2B5EF4-FFF2-40B4-BE49-F238E27FC236}">
                  <a16:creationId xmlns:a16="http://schemas.microsoft.com/office/drawing/2014/main" id="{FFCB3500-654C-4204-8A03-C73B171114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5" t="16852" r="21646" b="20600"/>
            <a:stretch/>
          </p:blipFill>
          <p:spPr bwMode="auto">
            <a:xfrm>
              <a:off x="1058446" y="1762921"/>
              <a:ext cx="587804" cy="62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A388AB-38FA-4E87-89D7-566D721E865D}"/>
              </a:ext>
            </a:extLst>
          </p:cNvPr>
          <p:cNvGrpSpPr/>
          <p:nvPr/>
        </p:nvGrpSpPr>
        <p:grpSpPr>
          <a:xfrm>
            <a:off x="8836735" y="-1707665"/>
            <a:ext cx="883484" cy="883484"/>
            <a:chOff x="-1684288" y="4150004"/>
            <a:chExt cx="859190" cy="85919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9B6D136-DC06-40D2-904D-0D0DB53F513A}"/>
                </a:ext>
              </a:extLst>
            </p:cNvPr>
            <p:cNvSpPr/>
            <p:nvPr/>
          </p:nvSpPr>
          <p:spPr>
            <a:xfrm>
              <a:off x="-1684288" y="4150004"/>
              <a:ext cx="859190" cy="85919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à¸£à¸¹à¸à¸ à¸²à¸à¸à¸µà¹à¹à¸à¸µà¹à¸¢à¸§à¸à¹à¸­à¸">
              <a:extLst>
                <a:ext uri="{FF2B5EF4-FFF2-40B4-BE49-F238E27FC236}">
                  <a16:creationId xmlns:a16="http://schemas.microsoft.com/office/drawing/2014/main" id="{A27E2175-4433-4D7D-BABA-7C38A860A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2" t="11008" r="52077" b="57061"/>
            <a:stretch/>
          </p:blipFill>
          <p:spPr bwMode="auto">
            <a:xfrm>
              <a:off x="-1516866" y="4254938"/>
              <a:ext cx="529292" cy="60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28B21AC5-666B-476C-95BC-32628071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17" y="-2370660"/>
            <a:ext cx="842860" cy="8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488A7F0-1684-4FAE-921C-42B1B271A5EA}"/>
              </a:ext>
            </a:extLst>
          </p:cNvPr>
          <p:cNvGrpSpPr/>
          <p:nvPr/>
        </p:nvGrpSpPr>
        <p:grpSpPr>
          <a:xfrm>
            <a:off x="609067" y="5518167"/>
            <a:ext cx="1483182" cy="1483182"/>
            <a:chOff x="5528940" y="4477752"/>
            <a:chExt cx="1483182" cy="14831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F5220-2068-4C73-B943-294F44FD0A9D}"/>
                </a:ext>
              </a:extLst>
            </p:cNvPr>
            <p:cNvSpPr/>
            <p:nvPr/>
          </p:nvSpPr>
          <p:spPr>
            <a:xfrm>
              <a:off x="5888216" y="4869160"/>
              <a:ext cx="707886" cy="707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8" name="Picture 20" descr="à¸à¸¥à¸à¸²à¸£à¸à¹à¸à¸«à¸²à¸£à¸¹à¸à¸ à¸²à¸à¸ªà¸³à¸«à¸£à¸±à¸ Powder Icon">
              <a:extLst>
                <a:ext uri="{FF2B5EF4-FFF2-40B4-BE49-F238E27FC236}">
                  <a16:creationId xmlns:a16="http://schemas.microsoft.com/office/drawing/2014/main" id="{6275687C-4D58-405F-A13C-8A3C5FDF0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40" y="4477752"/>
              <a:ext cx="1483182" cy="148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9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A4D1B5A8-0F98-4B03-B5A5-9D717F3C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78" y="1710663"/>
            <a:ext cx="862324" cy="8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C60DFF-A885-4FA8-B90C-9F485A2B634E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0000" b="90000" l="10000" r="90000">
                        <a14:foregroundMark x1="73200" y1="17130" x2="84900" y2="26667"/>
                        <a14:foregroundMark x1="84900" y1="26667" x2="78800" y2="31111"/>
                        <a14:foregroundMark x1="78800" y1="31111" x2="71200" y2="30278"/>
                        <a14:foregroundMark x1="71200" y1="30278" x2="70200" y2="22778"/>
                        <a14:foregroundMark x1="70200" y1="22778" x2="77000" y2="17222"/>
                        <a14:foregroundMark x1="77000" y1="17222" x2="85000" y2="15556"/>
                        <a14:foregroundMark x1="85000" y1="15556" x2="88500" y2="21852"/>
                        <a14:foregroundMark x1="88500" y1="21852" x2="86300" y2="26019"/>
                        <a14:foregroundMark x1="74300" y1="27407" x2="81000" y2="29444"/>
                        <a14:foregroundMark x1="77300" y1="24444" x2="80500" y2="30833"/>
                        <a14:foregroundMark x1="80500" y1="30833" x2="80500" y2="30833"/>
                        <a14:backgroundMark x1="39700" y1="46574" x2="66300" y2="37130"/>
                        <a14:backgroundMark x1="66300" y1="37130" x2="38300" y2="47685"/>
                        <a14:backgroundMark x1="38300" y1="47685" x2="51400" y2="44259"/>
                        <a14:backgroundMark x1="51400" y1="44259" x2="45500" y2="51019"/>
                        <a14:backgroundMark x1="45500" y1="51019" x2="36100" y2="55463"/>
                        <a14:backgroundMark x1="36100" y1="55463" x2="50600" y2="51481"/>
                        <a14:backgroundMark x1="50600" y1="51481" x2="22100" y2="60000"/>
                        <a14:backgroundMark x1="22100" y1="60000" x2="54600" y2="54352"/>
                        <a14:backgroundMark x1="54600" y1="54352" x2="43500" y2="60926"/>
                        <a14:backgroundMark x1="43500" y1="60926" x2="56700" y2="56759"/>
                        <a14:backgroundMark x1="56700" y1="56759" x2="61800" y2="51019"/>
                        <a14:backgroundMark x1="61800" y1="51019" x2="52300" y2="55648"/>
                        <a14:backgroundMark x1="52300" y1="55648" x2="60100" y2="50648"/>
                        <a14:backgroundMark x1="60100" y1="50648" x2="47100" y2="52778"/>
                        <a14:backgroundMark x1="47100" y1="52778" x2="55200" y2="52778"/>
                        <a14:backgroundMark x1="55200" y1="52778" x2="60500" y2="44259"/>
                        <a14:backgroundMark x1="60500" y1="44259" x2="56300" y2="38333"/>
                        <a14:backgroundMark x1="56300" y1="38333" x2="38900" y2="52037"/>
                        <a14:backgroundMark x1="38900" y1="52037" x2="57200" y2="49167"/>
                        <a14:backgroundMark x1="57200" y1="49167" x2="62100" y2="42130"/>
                        <a14:backgroundMark x1="62100" y1="42130" x2="53700" y2="41204"/>
                        <a14:backgroundMark x1="53700" y1="41204" x2="43100" y2="47778"/>
                        <a14:backgroundMark x1="43100" y1="47778" x2="55200" y2="41852"/>
                        <a14:backgroundMark x1="55200" y1="41852" x2="44500" y2="39815"/>
                        <a14:backgroundMark x1="44500" y1="39815" x2="23100" y2="52593"/>
                        <a14:backgroundMark x1="23100" y1="52593" x2="56700" y2="37870"/>
                        <a14:backgroundMark x1="56700" y1="37870" x2="39500" y2="44259"/>
                        <a14:backgroundMark x1="39500" y1="44259" x2="33800" y2="49167"/>
                        <a14:backgroundMark x1="33800" y1="49167" x2="59600" y2="36759"/>
                        <a14:backgroundMark x1="59600" y1="36759" x2="38400" y2="45093"/>
                        <a14:backgroundMark x1="38400" y1="45093" x2="57200" y2="39630"/>
                        <a14:backgroundMark x1="57200" y1="39630" x2="42500" y2="45000"/>
                        <a14:backgroundMark x1="42500" y1="45000" x2="57700" y2="40741"/>
                        <a14:backgroundMark x1="57700" y1="40741" x2="47200" y2="49815"/>
                        <a14:backgroundMark x1="47200" y1="49815" x2="58200" y2="46481"/>
                        <a14:backgroundMark x1="58200" y1="46481" x2="39600" y2="56667"/>
                        <a14:backgroundMark x1="39600" y1="56667" x2="64200" y2="47593"/>
                        <a14:backgroundMark x1="64200" y1="47593" x2="45200" y2="56852"/>
                        <a14:backgroundMark x1="45200" y1="56852" x2="54100" y2="55093"/>
                        <a14:backgroundMark x1="54100" y1="55093" x2="53000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64" t="10689" r="6107" b="61445"/>
          <a:stretch/>
        </p:blipFill>
        <p:spPr>
          <a:xfrm>
            <a:off x="5094032" y="-3027665"/>
            <a:ext cx="1035619" cy="108111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424927E-F0C3-4507-9E01-1AF20D3E14CE}"/>
              </a:ext>
            </a:extLst>
          </p:cNvPr>
          <p:cNvGrpSpPr/>
          <p:nvPr/>
        </p:nvGrpSpPr>
        <p:grpSpPr>
          <a:xfrm>
            <a:off x="620497" y="-2889073"/>
            <a:ext cx="942905" cy="942905"/>
            <a:chOff x="5915554" y="5805264"/>
            <a:chExt cx="942905" cy="94290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513B512-AB13-4E0A-8C69-BBC77DE02B4F}"/>
                </a:ext>
              </a:extLst>
            </p:cNvPr>
            <p:cNvSpPr/>
            <p:nvPr/>
          </p:nvSpPr>
          <p:spPr>
            <a:xfrm>
              <a:off x="5915554" y="5805264"/>
              <a:ext cx="942905" cy="94290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CA3D232-3E2A-455B-B1ED-A6E1BCDA9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backgroundRemoval t="10000" b="90000" l="10000" r="90000">
                          <a14:foregroundMark x1="29829" y1="32037" x2="29829" y2="32037"/>
                          <a14:backgroundMark x1="66259" y1="9167" x2="65892" y2="16944"/>
                          <a14:backgroundMark x1="65892" y1="16944" x2="69682" y2="23796"/>
                          <a14:backgroundMark x1="69682" y1="23796" x2="67604" y2="32037"/>
                          <a14:backgroundMark x1="67604" y1="32037" x2="63203" y2="25370"/>
                          <a14:backgroundMark x1="63203" y1="25370" x2="65770" y2="16389"/>
                          <a14:backgroundMark x1="65770" y1="16389" x2="67604" y2="24815"/>
                          <a14:backgroundMark x1="67604" y1="24815" x2="76773" y2="18981"/>
                          <a14:backgroundMark x1="76773" y1="18981" x2="67971" y2="21481"/>
                          <a14:backgroundMark x1="67971" y1="21481" x2="74817" y2="12963"/>
                          <a14:backgroundMark x1="74817" y1="12963" x2="64059" y2="18241"/>
                          <a14:backgroundMark x1="64059" y1="18241" x2="81174" y2="12315"/>
                          <a14:backgroundMark x1="81174" y1="12315" x2="57702" y2="17685"/>
                          <a14:backgroundMark x1="57702" y1="17685" x2="79095" y2="9444"/>
                          <a14:backgroundMark x1="79095" y1="9444" x2="42298" y2="17222"/>
                          <a14:backgroundMark x1="42298" y1="17222" x2="71149" y2="10556"/>
                          <a14:backgroundMark x1="71149" y1="10556" x2="63570" y2="18333"/>
                          <a14:backgroundMark x1="63570" y1="18333" x2="82152" y2="16204"/>
                          <a14:backgroundMark x1="82152" y1="16204" x2="56479" y2="25926"/>
                          <a14:backgroundMark x1="56479" y1="25926" x2="86064" y2="16204"/>
                          <a14:backgroundMark x1="86064" y1="16204" x2="62225" y2="26667"/>
                          <a14:backgroundMark x1="62225" y1="26667" x2="80073" y2="22685"/>
                          <a14:backgroundMark x1="80073" y1="22685" x2="64425" y2="29907"/>
                          <a14:backgroundMark x1="64425" y1="29907" x2="77873" y2="26481"/>
                          <a14:backgroundMark x1="77873" y1="26481" x2="52812" y2="38796"/>
                          <a14:backgroundMark x1="52812" y1="38796" x2="72861" y2="33056"/>
                          <a14:backgroundMark x1="72861" y1="33056" x2="74694" y2="3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4" t="5237" r="56789" b="55077"/>
            <a:stretch/>
          </p:blipFill>
          <p:spPr>
            <a:xfrm>
              <a:off x="6177136" y="5805264"/>
              <a:ext cx="452923" cy="930073"/>
            </a:xfrm>
            <a:prstGeom prst="rect">
              <a:avLst/>
            </a:prstGeom>
          </p:spPr>
        </p:pic>
      </p:grpSp>
      <p:pic>
        <p:nvPicPr>
          <p:cNvPr id="28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91627729-033B-4F72-B59D-FCD0D61A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4329" b="96337" l="4778" r="93667">
                        <a14:foregroundMark x1="32111" y1="21865" x2="25556" y2="29079"/>
                        <a14:foregroundMark x1="25556" y1="29079" x2="22778" y2="35960"/>
                        <a14:foregroundMark x1="22778" y1="35960" x2="22333" y2="44284"/>
                        <a14:foregroundMark x1="22333" y1="44284" x2="28111" y2="50277"/>
                        <a14:foregroundMark x1="28111" y1="50277" x2="36444" y2="50055"/>
                        <a14:foregroundMark x1="36444" y1="50055" x2="43000" y2="44728"/>
                        <a14:foregroundMark x1="43000" y1="44728" x2="49000" y2="34073"/>
                        <a14:foregroundMark x1="49000" y1="34073" x2="42444" y2="40400"/>
                        <a14:foregroundMark x1="42444" y1="40400" x2="44444" y2="47836"/>
                        <a14:foregroundMark x1="44444" y1="47836" x2="51222" y2="52275"/>
                        <a14:foregroundMark x1="51222" y1="52275" x2="60111" y2="47947"/>
                        <a14:foregroundMark x1="60111" y1="47947" x2="66222" y2="56826"/>
                        <a14:foregroundMark x1="66222" y1="56826" x2="67778" y2="49279"/>
                        <a14:foregroundMark x1="67778" y1="49279" x2="61444" y2="53163"/>
                        <a14:foregroundMark x1="61444" y1="53163" x2="57444" y2="59711"/>
                        <a14:foregroundMark x1="57444" y1="59711" x2="62889" y2="27525"/>
                        <a14:foregroundMark x1="62889" y1="27525" x2="53333" y2="22863"/>
                        <a14:foregroundMark x1="53333" y1="22863" x2="45556" y2="23529"/>
                        <a14:foregroundMark x1="45556" y1="23529" x2="35111" y2="27414"/>
                        <a14:foregroundMark x1="35111" y1="27414" x2="27444" y2="34739"/>
                        <a14:foregroundMark x1="27444" y1="34739" x2="25778" y2="42619"/>
                        <a14:foregroundMark x1="25778" y1="42619" x2="29222" y2="50277"/>
                        <a14:foregroundMark x1="29222" y1="50277" x2="42333" y2="55050"/>
                        <a14:foregroundMark x1="42333" y1="55050" x2="51333" y2="51054"/>
                        <a14:foregroundMark x1="51333" y1="51054" x2="57333" y2="42952"/>
                        <a14:foregroundMark x1="57333" y1="42952" x2="60111" y2="35072"/>
                        <a14:foregroundMark x1="60111" y1="35072" x2="59889" y2="27414"/>
                        <a14:foregroundMark x1="59889" y1="27414" x2="38111" y2="23973"/>
                        <a14:foregroundMark x1="38111" y1="23973" x2="16778" y2="30411"/>
                        <a14:foregroundMark x1="16778" y1="30411" x2="6556" y2="37958"/>
                        <a14:foregroundMark x1="8000" y1="53940" x2="12333" y2="37625"/>
                        <a14:foregroundMark x1="12333" y1="37625" x2="17222" y2="31521"/>
                        <a14:foregroundMark x1="17222" y1="31521" x2="19111" y2="30411"/>
                        <a14:foregroundMark x1="8333" y1="60266" x2="24889" y2="32630"/>
                        <a14:foregroundMark x1="4778" y1="56937" x2="4778" y2="56937"/>
                        <a14:foregroundMark x1="5222" y1="48613" x2="18111" y2="72253"/>
                        <a14:foregroundMark x1="18111" y1="72253" x2="35000" y2="89012"/>
                        <a14:foregroundMark x1="35000" y1="89012" x2="41444" y2="91787"/>
                        <a14:foregroundMark x1="41444" y1="91787" x2="49667" y2="92564"/>
                        <a14:foregroundMark x1="49667" y1="92564" x2="60333" y2="92120"/>
                        <a14:foregroundMark x1="60333" y1="92120" x2="79000" y2="78579"/>
                        <a14:foregroundMark x1="79000" y1="78579" x2="84111" y2="72364"/>
                        <a14:foregroundMark x1="84111" y1="72364" x2="85444" y2="68479"/>
                        <a14:foregroundMark x1="92111" y1="57492" x2="87222" y2="73141"/>
                        <a14:foregroundMark x1="87222" y1="73141" x2="76667" y2="85905"/>
                        <a14:foregroundMark x1="76667" y1="85905" x2="70222" y2="89345"/>
                        <a14:foregroundMark x1="70222" y1="89345" x2="51778" y2="92342"/>
                        <a14:foregroundMark x1="51778" y1="92342" x2="28333" y2="88679"/>
                        <a14:foregroundMark x1="28333" y1="88679" x2="15667" y2="81909"/>
                        <a14:foregroundMark x1="15667" y1="81909" x2="7667" y2="64928"/>
                        <a14:foregroundMark x1="7667" y1="64928" x2="5000" y2="48391"/>
                        <a14:foregroundMark x1="5000" y1="48391" x2="7889" y2="34073"/>
                        <a14:foregroundMark x1="7889" y1="34073" x2="11111" y2="26970"/>
                        <a14:foregroundMark x1="11111" y1="26970" x2="23111" y2="16426"/>
                        <a14:foregroundMark x1="23111" y1="16426" x2="37667" y2="10655"/>
                        <a14:foregroundMark x1="37667" y1="10655" x2="54444" y2="9545"/>
                        <a14:foregroundMark x1="54444" y1="9545" x2="69556" y2="15094"/>
                        <a14:foregroundMark x1="69556" y1="15094" x2="87333" y2="30855"/>
                        <a14:foregroundMark x1="87333" y1="30855" x2="92667" y2="38624"/>
                        <a14:foregroundMark x1="74111" y1="28413" x2="74111" y2="28413"/>
                        <a14:foregroundMark x1="63778" y1="16759" x2="63778" y2="46726"/>
                        <a14:foregroundMark x1="82556" y1="26304" x2="50778" y2="35627"/>
                        <a14:foregroundMark x1="50778" y1="35627" x2="50222" y2="35627"/>
                        <a14:foregroundMark x1="58222" y1="14317" x2="42889" y2="37403"/>
                        <a14:foregroundMark x1="47444" y1="13097" x2="36667" y2="34406"/>
                        <a14:foregroundMark x1="34667" y1="15760" x2="29889" y2="34184"/>
                        <a14:foregroundMark x1="41444" y1="15094" x2="22111" y2="22642"/>
                        <a14:foregroundMark x1="27556" y1="11765" x2="46667" y2="6992"/>
                        <a14:foregroundMark x1="42889" y1="7547" x2="52222" y2="7325"/>
                        <a14:foregroundMark x1="52222" y1="7325" x2="63556" y2="9767"/>
                        <a14:foregroundMark x1="40444" y1="5993" x2="48111" y2="4994"/>
                        <a14:foregroundMark x1="48111" y1="4994" x2="54222" y2="5771"/>
                        <a14:foregroundMark x1="50667" y1="88568" x2="54000" y2="90788"/>
                        <a14:foregroundMark x1="34333" y1="84018" x2="43333" y2="84351"/>
                        <a14:foregroundMark x1="43333" y1="84351" x2="71556" y2="82575"/>
                        <a14:foregroundMark x1="32444" y1="90566" x2="41000" y2="93119"/>
                        <a14:foregroundMark x1="41000" y1="93119" x2="42444" y2="93119"/>
                        <a14:foregroundMark x1="51222" y1="96559" x2="51222" y2="96559"/>
                        <a14:foregroundMark x1="48667" y1="4329" x2="48667" y2="4329"/>
                        <a14:foregroundMark x1="93667" y1="24528" x2="93667" y2="2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22" y="3700957"/>
            <a:ext cx="924886" cy="9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8D1A89-BAD5-4DBD-A30B-1D7AF1DD813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55" y="-2802864"/>
            <a:ext cx="925350" cy="925350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8A0CB99-AE46-4123-BC6B-0175C07EC9E4}"/>
              </a:ext>
            </a:extLst>
          </p:cNvPr>
          <p:cNvGrpSpPr/>
          <p:nvPr/>
        </p:nvGrpSpPr>
        <p:grpSpPr>
          <a:xfrm>
            <a:off x="4425338" y="-1965785"/>
            <a:ext cx="840856" cy="840856"/>
            <a:chOff x="929382" y="5713856"/>
            <a:chExt cx="927274" cy="92727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9516864-69D0-4A62-9383-2C98C38E61B1}"/>
                </a:ext>
              </a:extLst>
            </p:cNvPr>
            <p:cNvSpPr/>
            <p:nvPr/>
          </p:nvSpPr>
          <p:spPr>
            <a:xfrm>
              <a:off x="929382" y="5713856"/>
              <a:ext cx="927274" cy="9272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7" name="Picture 4" descr="à¸à¸¥à¸à¸²à¸£à¸à¹à¸à¸«à¸²à¸£à¸¹à¸à¸ à¸²à¸à¸ªà¸³à¸«à¸£à¸±à¸ à¸à¹à¸à¸à¸²à¸¥à¹à¸¡ à¹à¸­à¸à¸­à¸">
              <a:extLst>
                <a:ext uri="{FF2B5EF4-FFF2-40B4-BE49-F238E27FC236}">
                  <a16:creationId xmlns:a16="http://schemas.microsoft.com/office/drawing/2014/main" id="{B1EBAA66-F4C6-4F2B-A158-4CCC62C6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8076">
              <a:off x="1045473" y="5858177"/>
              <a:ext cx="735763" cy="73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64926C4-9128-4B22-98D2-D8E4C3208AA7}"/>
              </a:ext>
            </a:extLst>
          </p:cNvPr>
          <p:cNvGrpSpPr/>
          <p:nvPr/>
        </p:nvGrpSpPr>
        <p:grpSpPr>
          <a:xfrm>
            <a:off x="902935" y="3621139"/>
            <a:ext cx="884606" cy="884606"/>
            <a:chOff x="999399" y="5739564"/>
            <a:chExt cx="884606" cy="884606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1B54008-8690-4276-8A23-E6989584B7B1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0" name="Flowchart: Preparation 159">
              <a:extLst>
                <a:ext uri="{FF2B5EF4-FFF2-40B4-BE49-F238E27FC236}">
                  <a16:creationId xmlns:a16="http://schemas.microsoft.com/office/drawing/2014/main" id="{F504642B-C4B1-46C4-87EF-DE79630E7C26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Flowchart: Preparation 160">
              <a:extLst>
                <a:ext uri="{FF2B5EF4-FFF2-40B4-BE49-F238E27FC236}">
                  <a16:creationId xmlns:a16="http://schemas.microsoft.com/office/drawing/2014/main" id="{B97A13BF-D732-4F3E-8A46-DF17DBE55CEF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2" name="Flowchart: Preparation 161">
              <a:extLst>
                <a:ext uri="{FF2B5EF4-FFF2-40B4-BE49-F238E27FC236}">
                  <a16:creationId xmlns:a16="http://schemas.microsoft.com/office/drawing/2014/main" id="{E967CC49-C91E-49C5-8071-3D1BAF572D22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63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2DB477E7-9904-48E1-BC07-091959133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5863679" y="2667988"/>
            <a:ext cx="1008721" cy="9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0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7754535"/>
              </p:ext>
            </p:extLst>
          </p:nvPr>
        </p:nvGraphicFramePr>
        <p:xfrm>
          <a:off x="280365" y="170621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365" y="426984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TSIC : 1920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การผลิตผลิตภัณฑ์ที่ได้จากการกลั่นปิโตรเลียม</a:t>
            </a:r>
          </a:p>
        </p:txBody>
      </p:sp>
      <p:pic>
        <p:nvPicPr>
          <p:cNvPr id="11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90CDF222-300D-49D1-82AC-7F1CC9A4C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0" y="175949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5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688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39" y="335551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TSIC : 2410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การผลิตเหล็กและเหล็กกล้าขั้นมูลฐาน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D47B1-8EB6-4D8D-82D2-14D18B4ED1CD}"/>
              </a:ext>
            </a:extLst>
          </p:cNvPr>
          <p:cNvGrpSpPr/>
          <p:nvPr/>
        </p:nvGrpSpPr>
        <p:grpSpPr>
          <a:xfrm>
            <a:off x="249940" y="1279963"/>
            <a:ext cx="9246553" cy="369333"/>
            <a:chOff x="243061" y="1040081"/>
            <a:chExt cx="9246553" cy="2571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80C3E3-0CB7-4FFE-B73D-520765516FC0}"/>
                </a:ext>
              </a:extLst>
            </p:cNvPr>
            <p:cNvSpPr/>
            <p:nvPr/>
          </p:nvSpPr>
          <p:spPr>
            <a:xfrm>
              <a:off x="243061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INDEX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A9BDA5-8AB2-4A8D-9ED9-3166BAF0C16C}"/>
                </a:ext>
              </a:extLst>
            </p:cNvPr>
            <p:cNvSpPr/>
            <p:nvPr/>
          </p:nvSpPr>
          <p:spPr>
            <a:xfrm>
              <a:off x="8564448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%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12AAB17-5D67-4584-9C41-927A0E967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93595"/>
              </p:ext>
            </p:extLst>
          </p:nvPr>
        </p:nvGraphicFramePr>
        <p:xfrm>
          <a:off x="280365" y="170621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A7E25B7-C7D1-4A4D-A00C-1B9E305120FF}"/>
              </a:ext>
            </a:extLst>
          </p:cNvPr>
          <p:cNvGrpSpPr/>
          <p:nvPr/>
        </p:nvGrpSpPr>
        <p:grpSpPr>
          <a:xfrm>
            <a:off x="114439" y="168682"/>
            <a:ext cx="859190" cy="859190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F5D16D-6EC1-4EA7-B72C-8707EC258995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EE52BF10-F5AA-4E95-8A88-2511331C0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156229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B3785C-955D-44DF-9504-335F3FD9DDCC}"/>
              </a:ext>
            </a:extLst>
          </p:cNvPr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34" y="1064798"/>
            <a:ext cx="10065568" cy="70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9663" y="1340768"/>
            <a:ext cx="9246553" cy="5040560"/>
            <a:chOff x="243061" y="1040081"/>
            <a:chExt cx="9246553" cy="3510133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225826022"/>
                </p:ext>
              </p:extLst>
            </p:nvPr>
          </p:nvGraphicFramePr>
          <p:xfrm>
            <a:off x="268593" y="1340768"/>
            <a:ext cx="9209249" cy="3209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243061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INDEX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564448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%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9041" y="448085"/>
            <a:ext cx="10052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TSIC : 2610 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การผลิตอุปกรณ์อิเล็กทรอนิกส์และแผ่นวงจร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D4EB18-1945-4F93-980D-C69A1C0114E1}"/>
              </a:ext>
            </a:extLst>
          </p:cNvPr>
          <p:cNvGrpSpPr/>
          <p:nvPr/>
        </p:nvGrpSpPr>
        <p:grpSpPr>
          <a:xfrm>
            <a:off x="2144688" y="-1466815"/>
            <a:ext cx="812667" cy="812667"/>
            <a:chOff x="246587" y="-1419739"/>
            <a:chExt cx="812667" cy="81266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D33A05-5379-46F0-8289-58D6DCC630AE}"/>
                </a:ext>
              </a:extLst>
            </p:cNvPr>
            <p:cNvSpPr/>
            <p:nvPr/>
          </p:nvSpPr>
          <p:spPr>
            <a:xfrm>
              <a:off x="246587" y="-1419739"/>
              <a:ext cx="812667" cy="8126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26499347-B1EB-403D-A0BF-70480580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68" y="-1327152"/>
              <a:ext cx="635878" cy="635878"/>
            </a:xfrm>
            <a:prstGeom prst="rect">
              <a:avLst/>
            </a:prstGeom>
          </p:spPr>
        </p:pic>
      </p:grpSp>
      <p:pic>
        <p:nvPicPr>
          <p:cNvPr id="18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55A2004B-02C7-409F-A3EE-386BD307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" y="207328"/>
            <a:ext cx="872479" cy="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8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497803"/>
              </p:ext>
            </p:extLst>
          </p:nvPr>
        </p:nvGraphicFramePr>
        <p:xfrm>
          <a:off x="268593" y="164145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909" y="386891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ISIC : 2620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การผลิตคอมพิวเตอร์และอุปกรณ์ต่อพ่วง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CC6692-1E54-4D06-AC6C-22F6172A57B6}"/>
              </a:ext>
            </a:extLst>
          </p:cNvPr>
          <p:cNvGrpSpPr/>
          <p:nvPr/>
        </p:nvGrpSpPr>
        <p:grpSpPr>
          <a:xfrm>
            <a:off x="1424608" y="-2043608"/>
            <a:ext cx="885836" cy="885836"/>
            <a:chOff x="307907" y="147386"/>
            <a:chExt cx="885836" cy="8858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E1463E-7C97-489E-AD67-378413259C96}"/>
                </a:ext>
              </a:extLst>
            </p:cNvPr>
            <p:cNvSpPr/>
            <p:nvPr/>
          </p:nvSpPr>
          <p:spPr>
            <a:xfrm>
              <a:off x="307907" y="147386"/>
              <a:ext cx="885836" cy="8858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8B69729-E802-4F4B-9050-0A22ABD87B73}"/>
                </a:ext>
              </a:extLst>
            </p:cNvPr>
            <p:cNvSpPr/>
            <p:nvPr/>
          </p:nvSpPr>
          <p:spPr>
            <a:xfrm>
              <a:off x="490256" y="342000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DF41CAF-6B0A-47A0-A71E-89435AAEA12E}"/>
                </a:ext>
              </a:extLst>
            </p:cNvPr>
            <p:cNvSpPr/>
            <p:nvPr/>
          </p:nvSpPr>
          <p:spPr>
            <a:xfrm>
              <a:off x="791950" y="507092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45AE5B0-71F0-4453-A718-6DB017423362}"/>
                </a:ext>
              </a:extLst>
            </p:cNvPr>
            <p:cNvSpPr/>
            <p:nvPr/>
          </p:nvSpPr>
          <p:spPr>
            <a:xfrm>
              <a:off x="488504" y="660416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77264-B1D6-484A-B9EB-05E4704CEBB8}"/>
              </a:ext>
            </a:extLst>
          </p:cNvPr>
          <p:cNvGrpSpPr/>
          <p:nvPr/>
        </p:nvGrpSpPr>
        <p:grpSpPr>
          <a:xfrm>
            <a:off x="188646" y="50163"/>
            <a:ext cx="969346" cy="1052988"/>
            <a:chOff x="5789593" y="2556534"/>
            <a:chExt cx="969346" cy="1052988"/>
          </a:xfrm>
        </p:grpSpPr>
        <p:pic>
          <p:nvPicPr>
            <p:cNvPr id="22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B38E8947-A85E-4C23-B671-ED31489E6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FF7343AD-98ED-418C-A285-7127D68AE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666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1019</Words>
  <Application>Microsoft Office PowerPoint</Application>
  <PresentationFormat>A4 Paper (210x297 mm)</PresentationFormat>
  <Paragraphs>205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맑은 고딕</vt:lpstr>
      <vt:lpstr>Angsana New</vt:lpstr>
      <vt:lpstr>Arial</vt:lpstr>
      <vt:lpstr>Browallia New</vt:lpstr>
      <vt:lpstr>BrowalliaUPC</vt:lpstr>
      <vt:lpstr>Calibri</vt:lpstr>
      <vt:lpstr>Cordia New</vt:lpstr>
      <vt:lpstr>DB SaiKrok X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Woranon</cp:lastModifiedBy>
  <cp:revision>1253</cp:revision>
  <cp:lastPrinted>2017-08-30T01:44:19Z</cp:lastPrinted>
  <dcterms:created xsi:type="dcterms:W3CDTF">2016-01-28T07:06:50Z</dcterms:created>
  <dcterms:modified xsi:type="dcterms:W3CDTF">2019-08-27T08:16:33Z</dcterms:modified>
</cp:coreProperties>
</file>